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85"/>
  </p:notesMasterIdLst>
  <p:handoutMasterIdLst>
    <p:handoutMasterId r:id="rId86"/>
  </p:handoutMasterIdLst>
  <p:sldIdLst>
    <p:sldId id="389" r:id="rId3"/>
    <p:sldId id="533" r:id="rId4"/>
    <p:sldId id="509" r:id="rId5"/>
    <p:sldId id="510" r:id="rId6"/>
    <p:sldId id="532" r:id="rId7"/>
    <p:sldId id="477" r:id="rId8"/>
    <p:sldId id="531" r:id="rId9"/>
    <p:sldId id="507" r:id="rId10"/>
    <p:sldId id="530" r:id="rId11"/>
    <p:sldId id="426" r:id="rId12"/>
    <p:sldId id="428" r:id="rId13"/>
    <p:sldId id="496" r:id="rId14"/>
    <p:sldId id="498" r:id="rId15"/>
    <p:sldId id="499" r:id="rId16"/>
    <p:sldId id="500" r:id="rId17"/>
    <p:sldId id="480" r:id="rId18"/>
    <p:sldId id="444" r:id="rId19"/>
    <p:sldId id="451" r:id="rId20"/>
    <p:sldId id="495" r:id="rId21"/>
    <p:sldId id="585" r:id="rId22"/>
    <p:sldId id="481" r:id="rId23"/>
    <p:sldId id="482" r:id="rId24"/>
    <p:sldId id="483" r:id="rId25"/>
    <p:sldId id="497" r:id="rId26"/>
    <p:sldId id="485" r:id="rId27"/>
    <p:sldId id="501" r:id="rId28"/>
    <p:sldId id="502" r:id="rId29"/>
    <p:sldId id="503" r:id="rId30"/>
    <p:sldId id="492" r:id="rId31"/>
    <p:sldId id="493" r:id="rId32"/>
    <p:sldId id="494" r:id="rId33"/>
    <p:sldId id="504" r:id="rId34"/>
    <p:sldId id="505" r:id="rId35"/>
    <p:sldId id="529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50" r:id="rId44"/>
    <p:sldId id="551" r:id="rId45"/>
    <p:sldId id="552" r:id="rId46"/>
    <p:sldId id="553" r:id="rId47"/>
    <p:sldId id="554" r:id="rId48"/>
    <p:sldId id="555" r:id="rId49"/>
    <p:sldId id="556" r:id="rId50"/>
    <p:sldId id="557" r:id="rId51"/>
    <p:sldId id="558" r:id="rId52"/>
    <p:sldId id="559" r:id="rId53"/>
    <p:sldId id="538" r:id="rId54"/>
    <p:sldId id="560" r:id="rId55"/>
    <p:sldId id="567" r:id="rId56"/>
    <p:sldId id="568" r:id="rId57"/>
    <p:sldId id="569" r:id="rId58"/>
    <p:sldId id="570" r:id="rId59"/>
    <p:sldId id="571" r:id="rId60"/>
    <p:sldId id="572" r:id="rId61"/>
    <p:sldId id="573" r:id="rId62"/>
    <p:sldId id="574" r:id="rId63"/>
    <p:sldId id="575" r:id="rId64"/>
    <p:sldId id="561" r:id="rId65"/>
    <p:sldId id="562" r:id="rId66"/>
    <p:sldId id="563" r:id="rId67"/>
    <p:sldId id="564" r:id="rId68"/>
    <p:sldId id="576" r:id="rId69"/>
    <p:sldId id="577" r:id="rId70"/>
    <p:sldId id="578" r:id="rId71"/>
    <p:sldId id="579" r:id="rId72"/>
    <p:sldId id="580" r:id="rId73"/>
    <p:sldId id="581" r:id="rId74"/>
    <p:sldId id="582" r:id="rId75"/>
    <p:sldId id="583" r:id="rId76"/>
    <p:sldId id="584" r:id="rId77"/>
    <p:sldId id="566" r:id="rId78"/>
    <p:sldId id="540" r:id="rId79"/>
    <p:sldId id="539" r:id="rId80"/>
    <p:sldId id="535" r:id="rId81"/>
    <p:sldId id="536" r:id="rId82"/>
    <p:sldId id="541" r:id="rId83"/>
    <p:sldId id="542" r:id="rId8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 (WRP)" initials="PvR (WRP)" lastIdx="7" clrIdx="0"/>
  <p:cmAuthor id="1" name="Colin Talanda" initials="CT" lastIdx="3" clrIdx="1">
    <p:extLst>
      <p:ext uri="{19B8F6BF-5375-455C-9EA6-DF929625EA0E}">
        <p15:presenceInfo xmlns:p15="http://schemas.microsoft.com/office/powerpoint/2012/main" xmlns="" userId="S-1-5-21-1657082222-3515343215-833021923-1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BC01"/>
    <a:srgbClr val="FB592D"/>
    <a:srgbClr val="FDEADA"/>
    <a:srgbClr val="FFFFFF"/>
    <a:srgbClr val="4A7EB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22" autoAdjust="0"/>
    <p:restoredTop sz="85278" autoAdjust="0"/>
  </p:normalViewPr>
  <p:slideViewPr>
    <p:cSldViewPr snapToGrid="0">
      <p:cViewPr>
        <p:scale>
          <a:sx n="50" d="100"/>
          <a:sy n="50" d="100"/>
        </p:scale>
        <p:origin x="-242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Projects\Vaal%20Recon%20Strategy%20Mainten%20Study\06_Tasks\29_October%202014%20SSC%20runs\02_second\02_water%20requirements\RW%20Hist%20Comp%202014%20(TCTA_RECON)_v2%20Pv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_Projects\Vaal%20Recon%20Strategy%20Mainten%20Study\06_Tasks\29_October%202014%20SSC%20runs\Vaal%20Recon%20Maint%20Water%20Balances%20Oct%202014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_Projects\Vaal%20Recon%20Strategy%20Mainten%20Study\06_Tasks\29_October%202014%20SSC%20runs\Vaal%20Recon%20Maint%20Water%20Balances%20Oct%20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Projects\Vaal%20Recon%20Strategy%20Maintenance%20Study\02_Meetings\02_SSC\01_DryRun_20Feb2018\01_Resources\Copy%20of%20RW%20Hist%20Comp%20201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_Projects\Vaal%20Recon%20Strategy%20Maintenance%20Study\02_Meetings\02_SSC\01_DryRun_20Feb2018\02_Balance%20calculations\Vaal%20Recon%20Maint%20Water%20Balances%20Feb%202018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_Projects\Vaal%20Recon%20Strategy%20Maintenance%20Study\02_Meetings\02_SSC\01_DryRun_20Feb2018\02_Balance%20calculations\Vaal%20Recon%20Maint%20Water%20Balances%20Feb%202018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Projects\P0367-BI%20Phase%206\Database\Gauteng%20Master.xlsm" TargetMode="External"/><Relationship Id="rId1" Type="http://schemas.openxmlformats.org/officeDocument/2006/relationships/image" Target="../media/image17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Projects\P0367-BI%20Phase%206\Database\Gauteng%20Master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Projects\P0367-BI%20Phase%206\Database\Gauteng%20Master.xlsm" TargetMode="External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6353956903972E-2"/>
          <c:y val="9.5701503221188255E-2"/>
          <c:w val="0.89579349904397787"/>
          <c:h val="0.75954738330975968"/>
        </c:manualLayout>
      </c:layout>
      <c:scatterChart>
        <c:scatterStyle val="lineMarker"/>
        <c:varyColors val="0"/>
        <c:ser>
          <c:idx val="6"/>
          <c:order val="0"/>
          <c:tx>
            <c:v>Historic water use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'RW Proj Data'!$E$4:$AX$4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xVal>
          <c:yVal>
            <c:numRef>
              <c:f>'RW Proj Data'!$E$19:$AX$19</c:f>
              <c:numCache>
                <c:formatCode>0.0</c:formatCode>
                <c:ptCount val="46"/>
                <c:pt idx="0">
                  <c:v>435</c:v>
                </c:pt>
                <c:pt idx="1">
                  <c:v>460</c:v>
                </c:pt>
                <c:pt idx="2">
                  <c:v>495</c:v>
                </c:pt>
                <c:pt idx="3">
                  <c:v>530</c:v>
                </c:pt>
                <c:pt idx="4">
                  <c:v>565</c:v>
                </c:pt>
                <c:pt idx="5">
                  <c:v>590</c:v>
                </c:pt>
                <c:pt idx="6">
                  <c:v>635</c:v>
                </c:pt>
                <c:pt idx="7">
                  <c:v>660</c:v>
                </c:pt>
                <c:pt idx="8">
                  <c:v>695</c:v>
                </c:pt>
                <c:pt idx="9">
                  <c:v>730</c:v>
                </c:pt>
                <c:pt idx="10">
                  <c:v>765</c:v>
                </c:pt>
                <c:pt idx="11">
                  <c:v>800</c:v>
                </c:pt>
                <c:pt idx="12">
                  <c:v>875</c:v>
                </c:pt>
                <c:pt idx="13">
                  <c:v>720</c:v>
                </c:pt>
                <c:pt idx="14">
                  <c:v>660</c:v>
                </c:pt>
                <c:pt idx="15">
                  <c:v>670</c:v>
                </c:pt>
                <c:pt idx="16">
                  <c:v>695</c:v>
                </c:pt>
                <c:pt idx="17">
                  <c:v>720</c:v>
                </c:pt>
                <c:pt idx="18">
                  <c:v>765</c:v>
                </c:pt>
                <c:pt idx="19">
                  <c:v>824.76699999999983</c:v>
                </c:pt>
                <c:pt idx="20">
                  <c:v>870.86399999999981</c:v>
                </c:pt>
                <c:pt idx="21">
                  <c:v>979.58100000000002</c:v>
                </c:pt>
                <c:pt idx="22">
                  <c:v>1017.2800000000002</c:v>
                </c:pt>
                <c:pt idx="23">
                  <c:v>991.40899999999999</c:v>
                </c:pt>
                <c:pt idx="24">
                  <c:v>1074.45</c:v>
                </c:pt>
                <c:pt idx="25">
                  <c:v>933.93</c:v>
                </c:pt>
                <c:pt idx="26">
                  <c:v>971.48500000000001</c:v>
                </c:pt>
                <c:pt idx="27">
                  <c:v>1130.8361560000001</c:v>
                </c:pt>
                <c:pt idx="28">
                  <c:v>1094.1232149999996</c:v>
                </c:pt>
                <c:pt idx="29">
                  <c:v>1129.7</c:v>
                </c:pt>
                <c:pt idx="30">
                  <c:v>1113.99</c:v>
                </c:pt>
                <c:pt idx="31" formatCode="0.00">
                  <c:v>1115.561594</c:v>
                </c:pt>
                <c:pt idx="32" formatCode="0.00">
                  <c:v>1221.5623349999996</c:v>
                </c:pt>
                <c:pt idx="33" formatCode="0.00">
                  <c:v>1266.9083149999999</c:v>
                </c:pt>
                <c:pt idx="34" formatCode="0.00">
                  <c:v>1289.58</c:v>
                </c:pt>
                <c:pt idx="35" formatCode="General">
                  <c:v>1305.3899999999999</c:v>
                </c:pt>
                <c:pt idx="36" formatCode="0.00">
                  <c:v>1333.7064210000001</c:v>
                </c:pt>
                <c:pt idx="37" formatCode="0.00">
                  <c:v>1353.169367</c:v>
                </c:pt>
                <c:pt idx="38" formatCode="0.00">
                  <c:v>1396.0039999999999</c:v>
                </c:pt>
                <c:pt idx="39" formatCode="General">
                  <c:v>1410.721</c:v>
                </c:pt>
                <c:pt idx="40" formatCode="0.00">
                  <c:v>1449.9968060000001</c:v>
                </c:pt>
                <c:pt idx="41" formatCode="0.00">
                  <c:v>1481.2145410000001</c:v>
                </c:pt>
                <c:pt idx="42" formatCode="0.00">
                  <c:v>1521.5950710000004</c:v>
                </c:pt>
                <c:pt idx="43" formatCode="0.00">
                  <c:v>1569.1399999999999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'RW Proj Data'!$B$35</c:f>
              <c:strCache>
                <c:ptCount val="1"/>
                <c:pt idx="0">
                  <c:v>RW (2003 Questionnaire)</c:v>
                </c:pt>
              </c:strCache>
            </c:strRef>
          </c:tx>
          <c:spPr>
            <a:ln w="3175">
              <a:solidFill>
                <a:srgbClr val="00B0F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xVal>
            <c:numRef>
              <c:f>'RW Proj Data'!$AM$4:$BM$4</c:f>
              <c:numCache>
                <c:formatCode>General</c:formatCod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numCache>
            </c:numRef>
          </c:xVal>
          <c:yVal>
            <c:numRef>
              <c:f>'RW Proj Data'!$AM$35:$BM$35</c:f>
              <c:numCache>
                <c:formatCode>0.0</c:formatCode>
                <c:ptCount val="27"/>
                <c:pt idx="0">
                  <c:v>1276.1964714353348</c:v>
                </c:pt>
                <c:pt idx="1">
                  <c:v>1321.9215660000004</c:v>
                </c:pt>
                <c:pt idx="2">
                  <c:v>1354.8433267802066</c:v>
                </c:pt>
                <c:pt idx="3">
                  <c:v>1388.5849866835879</c:v>
                </c:pt>
                <c:pt idx="4">
                  <c:v>1423.1669648662357</c:v>
                </c:pt>
                <c:pt idx="5">
                  <c:v>1458.6101890125758</c:v>
                </c:pt>
                <c:pt idx="6">
                  <c:v>1494.9361080000001</c:v>
                </c:pt>
                <c:pt idx="7">
                  <c:v>1527.3488117653385</c:v>
                </c:pt>
                <c:pt idx="8">
                  <c:v>1560.464276912757</c:v>
                </c:pt>
                <c:pt idx="9">
                  <c:v>1594.2977404790579</c:v>
                </c:pt>
                <c:pt idx="10">
                  <c:v>1628.8647698653708</c:v>
                </c:pt>
                <c:pt idx="11">
                  <c:v>1664.1812699999998</c:v>
                </c:pt>
                <c:pt idx="12">
                  <c:v>1696.2431581191329</c:v>
                </c:pt>
                <c:pt idx="13">
                  <c:v>1728.9227461777459</c:v>
                </c:pt>
                <c:pt idx="14">
                  <c:v>1762.2319346981612</c:v>
                </c:pt>
                <c:pt idx="15">
                  <c:v>1796.182853476532</c:v>
                </c:pt>
                <c:pt idx="16" formatCode="0.00">
                  <c:v>1830.7878660000001</c:v>
                </c:pt>
                <c:pt idx="17" formatCode="0.00">
                  <c:v>1866.1220718137999</c:v>
                </c:pt>
                <c:pt idx="18" formatCode="0.00">
                  <c:v>1902.1382277998064</c:v>
                </c:pt>
                <c:pt idx="19" formatCode="0.00">
                  <c:v>1938.8494955963426</c:v>
                </c:pt>
                <c:pt idx="20" formatCode="0.00">
                  <c:v>1976.2692908613528</c:v>
                </c:pt>
                <c:pt idx="21" formatCode="0.00">
                  <c:v>2014.411288174977</c:v>
                </c:pt>
                <c:pt idx="22" formatCode="0.00">
                  <c:v>2053.2894260367543</c:v>
                </c:pt>
                <c:pt idx="23" formatCode="0.00">
                  <c:v>2092.917911959265</c:v>
                </c:pt>
                <c:pt idx="24" formatCode="0.00">
                  <c:v>2133.3112276600796</c:v>
                </c:pt>
                <c:pt idx="25" formatCode="0.00">
                  <c:v>2174.4841343539179</c:v>
                </c:pt>
                <c:pt idx="26" formatCode="0.00">
                  <c:v>2216.4516781469492</c:v>
                </c:pt>
              </c:numCache>
            </c:numRef>
          </c:yVal>
          <c:smooth val="0"/>
        </c:ser>
        <c:ser>
          <c:idx val="9"/>
          <c:order val="2"/>
          <c:tx>
            <c:strRef>
              <c:f>'RW Proj Data'!$B$75</c:f>
              <c:strCache>
                <c:ptCount val="1"/>
                <c:pt idx="0">
                  <c:v>VR No WC/WDM_Jan14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'RW Proj Data'!$Y$4:$BM$4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'RW Proj Data'!$Y$75:$BM$75</c:f>
              <c:numCache>
                <c:formatCode>General</c:formatCode>
                <c:ptCount val="41"/>
                <c:pt idx="23" formatCode="0.00">
                  <c:v>1521.6003768911758</c:v>
                </c:pt>
                <c:pt idx="24" formatCode="0.00">
                  <c:v>1533.239300627009</c:v>
                </c:pt>
                <c:pt idx="25" formatCode="0.00">
                  <c:v>1571.6864210423619</c:v>
                </c:pt>
                <c:pt idx="26" formatCode="0.00">
                  <c:v>1597.1018633384779</c:v>
                </c:pt>
                <c:pt idx="27" formatCode="0.00">
                  <c:v>1621.8673372546814</c:v>
                </c:pt>
                <c:pt idx="28" formatCode="0.00">
                  <c:v>1646.2240761075641</c:v>
                </c:pt>
                <c:pt idx="29" formatCode="0.00">
                  <c:v>1670.4356077645159</c:v>
                </c:pt>
                <c:pt idx="30" formatCode="0.00">
                  <c:v>1694.7125912740435</c:v>
                </c:pt>
                <c:pt idx="31" formatCode="0.00">
                  <c:v>1716.8084296778741</c:v>
                </c:pt>
                <c:pt idx="32" formatCode="0.00">
                  <c:v>1735.950906172367</c:v>
                </c:pt>
                <c:pt idx="33" formatCode="0.00">
                  <c:v>1755.174699740701</c:v>
                </c:pt>
                <c:pt idx="34" formatCode="0.00">
                  <c:v>1775.0149791555964</c:v>
                </c:pt>
                <c:pt idx="35" formatCode="0.00">
                  <c:v>1794.9398351519262</c:v>
                </c:pt>
                <c:pt idx="36" formatCode="0.00">
                  <c:v>1817.9237634448145</c:v>
                </c:pt>
                <c:pt idx="37" formatCode="0.00">
                  <c:v>1841.6270361423094</c:v>
                </c:pt>
                <c:pt idx="38" formatCode="0.00">
                  <c:v>1865.4586296788352</c:v>
                </c:pt>
                <c:pt idx="39" formatCode="0.00">
                  <c:v>1889.4201257167883</c:v>
                </c:pt>
                <c:pt idx="40" formatCode="0.00">
                  <c:v>1913.5131148580094</c:v>
                </c:pt>
              </c:numCache>
            </c:numRef>
          </c:yVal>
          <c:smooth val="0"/>
        </c:ser>
        <c:ser>
          <c:idx val="10"/>
          <c:order val="3"/>
          <c:tx>
            <c:strRef>
              <c:f>'RW Proj Data'!$B$80</c:f>
              <c:strCache>
                <c:ptCount val="1"/>
                <c:pt idx="0">
                  <c:v>VR WC/WDM_Jan14</c:v>
                </c:pt>
              </c:strCache>
            </c:strRef>
          </c:tx>
          <c:spPr>
            <a:ln>
              <a:solidFill>
                <a:srgbClr val="8EF307"/>
              </a:solidFill>
              <a:prstDash val="sysDash"/>
            </a:ln>
          </c:spPr>
          <c:marker>
            <c:symbol val="none"/>
          </c:marker>
          <c:xVal>
            <c:numRef>
              <c:f>'RW Proj Data'!$Y$4:$BM$4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'RW Proj Data'!$Y$80:$BM$80</c:f>
              <c:numCache>
                <c:formatCode>General</c:formatCode>
                <c:ptCount val="41"/>
                <c:pt idx="23" formatCode="0.00">
                  <c:v>1521.6003768911758</c:v>
                </c:pt>
                <c:pt idx="24" formatCode="0.00">
                  <c:v>1477.9058742376444</c:v>
                </c:pt>
                <c:pt idx="25" formatCode="0.00">
                  <c:v>1497.2370474211298</c:v>
                </c:pt>
                <c:pt idx="26" formatCode="0.00">
                  <c:v>1503.2711445572668</c:v>
                </c:pt>
                <c:pt idx="27" formatCode="0.00">
                  <c:v>1508.7543785125245</c:v>
                </c:pt>
                <c:pt idx="28" formatCode="0.00">
                  <c:v>1529.7711360404533</c:v>
                </c:pt>
                <c:pt idx="29" formatCode="0.00">
                  <c:v>1552.8271591191319</c:v>
                </c:pt>
                <c:pt idx="30" formatCode="0.00">
                  <c:v>1575.9237092880251</c:v>
                </c:pt>
                <c:pt idx="31" formatCode="0.00">
                  <c:v>1596.3563218174206</c:v>
                </c:pt>
                <c:pt idx="32" formatCode="0.00">
                  <c:v>1614.0587132314877</c:v>
                </c:pt>
                <c:pt idx="33" formatCode="0.00">
                  <c:v>1631.8201822564108</c:v>
                </c:pt>
                <c:pt idx="34" formatCode="0.00">
                  <c:v>1650.168667534248</c:v>
                </c:pt>
                <c:pt idx="35" formatCode="0.00">
                  <c:v>1668.5715474576016</c:v>
                </c:pt>
                <c:pt idx="36" formatCode="0.00">
                  <c:v>1690.6233537318949</c:v>
                </c:pt>
                <c:pt idx="37" formatCode="0.00">
                  <c:v>1713.355314398113</c:v>
                </c:pt>
                <c:pt idx="38" formatCode="0.00">
                  <c:v>1736.1931261801242</c:v>
                </c:pt>
                <c:pt idx="39" formatCode="0.00">
                  <c:v>1759.1375022949005</c:v>
                </c:pt>
                <c:pt idx="40" formatCode="0.00">
                  <c:v>1782.1891380376667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'RW Proj Data'!$B$89</c:f>
              <c:strCache>
                <c:ptCount val="1"/>
                <c:pt idx="0">
                  <c:v>RW_Oct_2014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'RW Proj Data'!$Y$4:$BM$4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'RW Proj Data'!$Y$89:$BM$89</c:f>
              <c:numCache>
                <c:formatCode>General</c:formatCode>
                <c:ptCount val="41"/>
                <c:pt idx="23" formatCode="0.00">
                  <c:v>1567.1477071458905</c:v>
                </c:pt>
                <c:pt idx="24" formatCode="0.00">
                  <c:v>1592.1096984890107</c:v>
                </c:pt>
                <c:pt idx="25" formatCode="0.00">
                  <c:v>1623.9518924587912</c:v>
                </c:pt>
                <c:pt idx="26" formatCode="0.00">
                  <c:v>1653.183026523049</c:v>
                </c:pt>
                <c:pt idx="27" formatCode="0.00">
                  <c:v>1682.940321000465</c:v>
                </c:pt>
                <c:pt idx="28" formatCode="0.00">
                  <c:v>1713.233246778472</c:v>
                </c:pt>
                <c:pt idx="29" formatCode="0.00">
                  <c:v>1744.0714452204847</c:v>
                </c:pt>
                <c:pt idx="30" formatCode="0.00">
                  <c:v>1775.4647312344534</c:v>
                </c:pt>
                <c:pt idx="31" formatCode="0.00">
                  <c:v>1806.5353640310568</c:v>
                </c:pt>
                <c:pt idx="32" formatCode="0.00">
                  <c:v>1838.1497329016004</c:v>
                </c:pt>
                <c:pt idx="33" formatCode="0.00">
                  <c:v>1870.3173532273786</c:v>
                </c:pt>
                <c:pt idx="34" formatCode="0.00">
                  <c:v>1903.0479069088578</c:v>
                </c:pt>
                <c:pt idx="35" formatCode="0.00">
                  <c:v>1936.3512452797625</c:v>
                </c:pt>
                <c:pt idx="36" formatCode="0.00">
                  <c:v>1965.3965139589593</c:v>
                </c:pt>
                <c:pt idx="37" formatCode="0.00">
                  <c:v>1994.8774616683434</c:v>
                </c:pt>
                <c:pt idx="38" formatCode="0.00">
                  <c:v>2024.8006235933678</c:v>
                </c:pt>
                <c:pt idx="39" formatCode="0.00">
                  <c:v>2055.1726329472694</c:v>
                </c:pt>
                <c:pt idx="40" formatCode="0.00">
                  <c:v>2086.000222441477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'RW Proj Data'!$B$90</c:f>
              <c:strCache>
                <c:ptCount val="1"/>
                <c:pt idx="0">
                  <c:v>RW_Oct_2014_WDM_Reuse</c:v>
                </c:pt>
              </c:strCache>
            </c:strRef>
          </c:tx>
          <c:spPr>
            <a:ln>
              <a:solidFill>
                <a:srgbClr val="92D050"/>
              </a:solidFill>
              <a:prstDash val="solid"/>
            </a:ln>
          </c:spPr>
          <c:marker>
            <c:symbol val="none"/>
          </c:marker>
          <c:xVal>
            <c:numRef>
              <c:f>'RW Proj Data'!$Y$4:$BM$4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'RW Proj Data'!$Y$90:$BM$90</c:f>
              <c:numCache>
                <c:formatCode>General</c:formatCode>
                <c:ptCount val="41"/>
                <c:pt idx="23" formatCode="0.00">
                  <c:v>1567.1477071458903</c:v>
                </c:pt>
                <c:pt idx="24" formatCode="0.00">
                  <c:v>1536.7762720996459</c:v>
                </c:pt>
                <c:pt idx="25" formatCode="0.00">
                  <c:v>1537.3403566753959</c:v>
                </c:pt>
                <c:pt idx="26" formatCode="0.00">
                  <c:v>1545.709064498596</c:v>
                </c:pt>
                <c:pt idx="27" formatCode="0.00">
                  <c:v>1554.7030379339828</c:v>
                </c:pt>
                <c:pt idx="28" formatCode="0.00">
                  <c:v>1580.1749013059564</c:v>
                </c:pt>
                <c:pt idx="29" formatCode="0.00">
                  <c:v>1608.376510088616</c:v>
                </c:pt>
                <c:pt idx="30" formatCode="0.00">
                  <c:v>1600.5832816808675</c:v>
                </c:pt>
                <c:pt idx="31" formatCode="0.00">
                  <c:v>1628.5096075219551</c:v>
                </c:pt>
                <c:pt idx="32" formatCode="0.00">
                  <c:v>1657.2028102309905</c:v>
                </c:pt>
                <c:pt idx="33" formatCode="0.00">
                  <c:v>1686.4270249322792</c:v>
                </c:pt>
                <c:pt idx="34" formatCode="0.00">
                  <c:v>1716.1847033956174</c:v>
                </c:pt>
                <c:pt idx="35" formatCode="0.00">
                  <c:v>1746.484984612465</c:v>
                </c:pt>
                <c:pt idx="36" formatCode="0.00">
                  <c:v>1773.117050191986</c:v>
                </c:pt>
                <c:pt idx="37" formatCode="0.00">
                  <c:v>1800.1456047890129</c:v>
                </c:pt>
                <c:pt idx="38" formatCode="0.00">
                  <c:v>1827.5939038784404</c:v>
                </c:pt>
                <c:pt idx="39" formatCode="0.00">
                  <c:v>1855.492712228084</c:v>
                </c:pt>
                <c:pt idx="40" formatCode="0.00">
                  <c:v>1882.059772004661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96128"/>
        <c:axId val="88098304"/>
      </c:scatterChart>
      <c:valAx>
        <c:axId val="88096128"/>
        <c:scaling>
          <c:orientation val="minMax"/>
          <c:max val="2030"/>
          <c:min val="199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lang="en-GB"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Years</a:t>
                </a:r>
              </a:p>
            </c:rich>
          </c:tx>
          <c:layout>
            <c:manualLayout>
              <c:xMode val="edge"/>
              <c:yMode val="edge"/>
              <c:x val="0.50382406257410794"/>
              <c:y val="0.902404557384872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098304"/>
        <c:crossesAt val="0"/>
        <c:crossBetween val="midCat"/>
        <c:majorUnit val="2"/>
      </c:valAx>
      <c:valAx>
        <c:axId val="88098304"/>
        <c:scaling>
          <c:orientation val="minMax"/>
          <c:max val="2300"/>
          <c:min val="80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GB"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Water Requirements  ( million m</a:t>
                </a:r>
                <a:r>
                  <a:rPr lang="en-GB" sz="1075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GB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/annum )</a:t>
                </a:r>
              </a:p>
            </c:rich>
          </c:tx>
          <c:layout>
            <c:manualLayout>
              <c:xMode val="edge"/>
              <c:yMode val="edge"/>
              <c:x val="3.5844929040050643E-3"/>
              <c:y val="0.305516259459284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096128"/>
        <c:crossesAt val="1990"/>
        <c:crossBetween val="midCat"/>
        <c:majorUnit val="100"/>
        <c:minorUnit val="50"/>
      </c:valAx>
      <c:spPr>
        <a:solidFill>
          <a:srgbClr val="FFFFCC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4.7801147227533479E-3"/>
          <c:y val="0.93333333333333335"/>
          <c:w val="0.98757170172084108"/>
          <c:h val="6.80851063829787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GB" sz="6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6085513404165"/>
          <c:y val="4.5125494906357082E-2"/>
          <c:w val="0.8404965536002339"/>
          <c:h val="0.79740653047739651"/>
        </c:manualLayout>
      </c:layout>
      <c:scatterChart>
        <c:scatterStyle val="lineMarker"/>
        <c:varyColors val="0"/>
        <c:ser>
          <c:idx val="3"/>
          <c:order val="0"/>
          <c:tx>
            <c:strRef>
              <c:f>'WBs (N Recon Esk Decom Adj)'!$A$17</c:f>
              <c:strCache>
                <c:ptCount val="1"/>
                <c:pt idx="0">
                  <c:v>Estimate of Actual Use</c:v>
                </c:pt>
              </c:strCache>
            </c:strRef>
          </c:tx>
          <c:spPr>
            <a:ln w="539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'WBs (N Recon Esk Decom Adj)'!$B$1:$I$1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'WBs (N Recon Esk Decom Adj)'!$B$17:$I$17</c:f>
              <c:numCache>
                <c:formatCode>0</c:formatCode>
                <c:ptCount val="8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'WBs (N Recon Esk Decom Adj)'!$A$8</c:f>
              <c:strCache>
                <c:ptCount val="1"/>
                <c:pt idx="0">
                  <c:v>2014_High,No WC/WDM, remove unlawful, Eskom high</c:v>
                </c:pt>
              </c:strCache>
            </c:strRef>
          </c:tx>
          <c:spPr>
            <a:ln w="25400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'WBs (N Recon Esk Decom Adj)'!$F$1:$AT$1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'WBs (N Recon Esk Decom Adj)'!$F$8:$AT$8</c:f>
              <c:numCache>
                <c:formatCode>General</c:formatCode>
                <c:ptCount val="41"/>
                <c:pt idx="3" formatCode="0">
                  <c:v>2996.606132720899</c:v>
                </c:pt>
                <c:pt idx="4" formatCode="0">
                  <c:v>2928.0903760559886</c:v>
                </c:pt>
                <c:pt idx="5" formatCode="0">
                  <c:v>2947.8050108847415</c:v>
                </c:pt>
                <c:pt idx="6" formatCode="0">
                  <c:v>2957.591121493082</c:v>
                </c:pt>
                <c:pt idx="7" formatCode="0">
                  <c:v>2978.0759971044117</c:v>
                </c:pt>
                <c:pt idx="8" formatCode="0">
                  <c:v>2999.927267019033</c:v>
                </c:pt>
                <c:pt idx="9" formatCode="0">
                  <c:v>3026.5903922616462</c:v>
                </c:pt>
                <c:pt idx="10" formatCode="0">
                  <c:v>3056.7315512936821</c:v>
                </c:pt>
                <c:pt idx="11" formatCode="0">
                  <c:v>3097.2797042968054</c:v>
                </c:pt>
                <c:pt idx="12" formatCode="0">
                  <c:v>3132.9940569214605</c:v>
                </c:pt>
                <c:pt idx="13" formatCode="0">
                  <c:v>3149.7174621762042</c:v>
                </c:pt>
                <c:pt idx="14" formatCode="0">
                  <c:v>3171.0858335581702</c:v>
                </c:pt>
                <c:pt idx="15" formatCode="0">
                  <c:v>3191.9342340809312</c:v>
                </c:pt>
                <c:pt idx="16" formatCode="0">
                  <c:v>3214.7560131379596</c:v>
                </c:pt>
                <c:pt idx="17" formatCode="0">
                  <c:v>3236.8196970506915</c:v>
                </c:pt>
                <c:pt idx="18" formatCode="0">
                  <c:v>3258.0996783535893</c:v>
                </c:pt>
                <c:pt idx="19" formatCode="0">
                  <c:v>3279.5514289001476</c:v>
                </c:pt>
                <c:pt idx="20" formatCode="0">
                  <c:v>3300.8868518655859</c:v>
                </c:pt>
                <c:pt idx="21" formatCode="0">
                  <c:v>3314.4260825702622</c:v>
                </c:pt>
                <c:pt idx="22" formatCode="0">
                  <c:v>3329.4181852265501</c:v>
                </c:pt>
                <c:pt idx="23" formatCode="0">
                  <c:v>3344.1732019805891</c:v>
                </c:pt>
                <c:pt idx="24" formatCode="0">
                  <c:v>3357.7195993215355</c:v>
                </c:pt>
                <c:pt idx="25" formatCode="0">
                  <c:v>3372.3400849535274</c:v>
                </c:pt>
                <c:pt idx="26" formatCode="0">
                  <c:v>3386.39152002128</c:v>
                </c:pt>
                <c:pt idx="27" formatCode="0">
                  <c:v>3403.3485463151192</c:v>
                </c:pt>
                <c:pt idx="28" formatCode="0">
                  <c:v>3418.9029994008697</c:v>
                </c:pt>
                <c:pt idx="29" formatCode="0">
                  <c:v>3431.8606018178657</c:v>
                </c:pt>
                <c:pt idx="30" formatCode="0">
                  <c:v>3437.2829303443746</c:v>
                </c:pt>
                <c:pt idx="31" formatCode="0">
                  <c:v>3448.725499627617</c:v>
                </c:pt>
                <c:pt idx="32" formatCode="0">
                  <c:v>3460.0181032076071</c:v>
                </c:pt>
                <c:pt idx="33" formatCode="0">
                  <c:v>3466.1009484641372</c:v>
                </c:pt>
                <c:pt idx="34" formatCode="0">
                  <c:v>3470.0088156582256</c:v>
                </c:pt>
                <c:pt idx="35" formatCode="0">
                  <c:v>3471.3956843631449</c:v>
                </c:pt>
                <c:pt idx="36" formatCode="0">
                  <c:v>3477.1447035350129</c:v>
                </c:pt>
                <c:pt idx="37" formatCode="0">
                  <c:v>3480.1757806275214</c:v>
                </c:pt>
                <c:pt idx="38" formatCode="0">
                  <c:v>3488.4453329835551</c:v>
                </c:pt>
                <c:pt idx="39" formatCode="0">
                  <c:v>3505.443156768381</c:v>
                </c:pt>
                <c:pt idx="40" formatCode="0">
                  <c:v>3523.2615106685093</c:v>
                </c:pt>
              </c:numCache>
            </c:numRef>
          </c:yVal>
          <c:smooth val="0"/>
        </c:ser>
        <c:ser>
          <c:idx val="6"/>
          <c:order val="2"/>
          <c:tx>
            <c:strRef>
              <c:f>'WBs (N Recon Esk Decom Adj)'!$A$7</c:f>
              <c:strCache>
                <c:ptCount val="1"/>
                <c:pt idx="0">
                  <c:v>2014_High,WC/WDM, remove unlawful, Eskom high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'WBs (N Recon Esk Decom Adj)'!$F$1:$AT$1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'WBs (N Recon Esk Decom Adj)'!$F$7:$AT$7</c:f>
              <c:numCache>
                <c:formatCode>General</c:formatCode>
                <c:ptCount val="41"/>
                <c:pt idx="3" formatCode="0">
                  <c:v>2997.1457776751472</c:v>
                </c:pt>
                <c:pt idx="4" formatCode="0">
                  <c:v>2882.2842714657336</c:v>
                </c:pt>
                <c:pt idx="5" formatCode="0">
                  <c:v>2886.764460536333</c:v>
                </c:pt>
                <c:pt idx="6" formatCode="0">
                  <c:v>2881.0507274584102</c:v>
                </c:pt>
                <c:pt idx="7" formatCode="0">
                  <c:v>2886.1348645825046</c:v>
                </c:pt>
                <c:pt idx="8" formatCode="0">
                  <c:v>2905.3379010157719</c:v>
                </c:pt>
                <c:pt idx="9" formatCode="0">
                  <c:v>2931.0990620051789</c:v>
                </c:pt>
                <c:pt idx="10" formatCode="0">
                  <c:v>2960.3170008583306</c:v>
                </c:pt>
                <c:pt idx="11" formatCode="0">
                  <c:v>2999.465826459671</c:v>
                </c:pt>
                <c:pt idx="12" formatCode="0">
                  <c:v>3034.008800037454</c:v>
                </c:pt>
                <c:pt idx="13" formatCode="0">
                  <c:v>3049.5421925329756</c:v>
                </c:pt>
                <c:pt idx="14" formatCode="0">
                  <c:v>3069.6961250870168</c:v>
                </c:pt>
                <c:pt idx="15" formatCode="0">
                  <c:v>3089.3050824627203</c:v>
                </c:pt>
                <c:pt idx="16" formatCode="0">
                  <c:v>3111.5001829966241</c:v>
                </c:pt>
                <c:pt idx="17" formatCode="0">
                  <c:v>3132.9038169520618</c:v>
                </c:pt>
                <c:pt idx="18" formatCode="0">
                  <c:v>3153.5072512112829</c:v>
                </c:pt>
                <c:pt idx="19" formatCode="0">
                  <c:v>3174.2652481082159</c:v>
                </c:pt>
                <c:pt idx="20" formatCode="0">
                  <c:v>3194.8889794713778</c:v>
                </c:pt>
                <c:pt idx="21" formatCode="0">
                  <c:v>3208.3114544004557</c:v>
                </c:pt>
                <c:pt idx="22" formatCode="0">
                  <c:v>3223.1799332567607</c:v>
                </c:pt>
                <c:pt idx="23" formatCode="0">
                  <c:v>3237.8226812981643</c:v>
                </c:pt>
                <c:pt idx="24" formatCode="0">
                  <c:v>3251.2682785647039</c:v>
                </c:pt>
                <c:pt idx="25" formatCode="0">
                  <c:v>3265.7995474468958</c:v>
                </c:pt>
                <c:pt idx="26" formatCode="0">
                  <c:v>3278.7855771395816</c:v>
                </c:pt>
                <c:pt idx="27" formatCode="0">
                  <c:v>3294.6665440046031</c:v>
                </c:pt>
                <c:pt idx="28" formatCode="0">
                  <c:v>3309.1341770672498</c:v>
                </c:pt>
                <c:pt idx="29" formatCode="0">
                  <c:v>3320.9940912609104</c:v>
                </c:pt>
                <c:pt idx="30" formatCode="0">
                  <c:v>3325.307754681849</c:v>
                </c:pt>
                <c:pt idx="31" formatCode="0">
                  <c:v>3335.6305722084676</c:v>
                </c:pt>
                <c:pt idx="32" formatCode="0">
                  <c:v>3345.7922265142652</c:v>
                </c:pt>
                <c:pt idx="33" formatCode="0">
                  <c:v>3350.7328130038632</c:v>
                </c:pt>
                <c:pt idx="34" formatCode="0">
                  <c:v>3353.4869988433466</c:v>
                </c:pt>
                <c:pt idx="35" formatCode="0">
                  <c:v>3353.7086493801148</c:v>
                </c:pt>
                <c:pt idx="36" formatCode="0">
                  <c:v>3358.2807982021554</c:v>
                </c:pt>
                <c:pt idx="37" formatCode="0">
                  <c:v>3360.1232362413357</c:v>
                </c:pt>
                <c:pt idx="38" formatCode="0">
                  <c:v>3367.192263153504</c:v>
                </c:pt>
                <c:pt idx="39" formatCode="0">
                  <c:v>3382.9775562400332</c:v>
                </c:pt>
                <c:pt idx="40" formatCode="0">
                  <c:v>3399.5712541348762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'WBs (N Recon Esk Decom Adj)'!$A$4</c:f>
              <c:strCache>
                <c:ptCount val="1"/>
                <c:pt idx="0">
                  <c:v>2014_Oct_High_Rand_Water,remove unlawful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'WBs (N Recon Esk Decom Adj)'!$B$1:$AT$1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(N Recon Esk Decom Adj)'!$B$4:$AT$4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  <c:pt idx="8">
                  <c:v>2970.8634733976701</c:v>
                </c:pt>
                <c:pt idx="9">
                  <c:v>2985.8518130064467</c:v>
                </c:pt>
                <c:pt idx="10">
                  <c:v>2998.3658695310291</c:v>
                </c:pt>
                <c:pt idx="11">
                  <c:v>3022.4988562972521</c:v>
                </c:pt>
                <c:pt idx="12">
                  <c:v>3048.6833458579517</c:v>
                </c:pt>
                <c:pt idx="13">
                  <c:v>3080.1827368747513</c:v>
                </c:pt>
                <c:pt idx="14">
                  <c:v>3115.5196482711121</c:v>
                </c:pt>
                <c:pt idx="15">
                  <c:v>3162.5883332143303</c:v>
                </c:pt>
                <c:pt idx="16">
                  <c:v>3207.3739522439359</c:v>
                </c:pt>
                <c:pt idx="17">
                  <c:v>3233.5120864390501</c:v>
                </c:pt>
                <c:pt idx="18">
                  <c:v>3264.2671739659986</c:v>
                </c:pt>
                <c:pt idx="19">
                  <c:v>3294.8604788292214</c:v>
                </c:pt>
                <c:pt idx="20">
                  <c:v>3322.169838918694</c:v>
                </c:pt>
                <c:pt idx="21">
                  <c:v>3348.5087854108451</c:v>
                </c:pt>
                <c:pt idx="22">
                  <c:v>3374.299182373737</c:v>
                </c:pt>
                <c:pt idx="23">
                  <c:v>3400.5007192742614</c:v>
                </c:pt>
                <c:pt idx="24">
                  <c:v>3426.8296031846153</c:v>
                </c:pt>
                <c:pt idx="25">
                  <c:v>3446.8509413630391</c:v>
                </c:pt>
                <c:pt idx="26">
                  <c:v>3468.0467614795007</c:v>
                </c:pt>
                <c:pt idx="27">
                  <c:v>3489.2026907135487</c:v>
                </c:pt>
                <c:pt idx="28">
                  <c:v>3509.350825892011</c:v>
                </c:pt>
                <c:pt idx="29">
                  <c:v>3530.7768549273451</c:v>
                </c:pt>
                <c:pt idx="30">
                  <c:v>3546.4126576948356</c:v>
                </c:pt>
                <c:pt idx="31">
                  <c:v>3564.969895365411</c:v>
                </c:pt>
                <c:pt idx="32">
                  <c:v>3582.1405619416637</c:v>
                </c:pt>
                <c:pt idx="33">
                  <c:v>3596.7305399840702</c:v>
                </c:pt>
                <c:pt idx="34">
                  <c:v>3603.8015678922416</c:v>
                </c:pt>
                <c:pt idx="35">
                  <c:v>3616.9093235509617</c:v>
                </c:pt>
                <c:pt idx="36">
                  <c:v>3629.8837653701858</c:v>
                </c:pt>
                <c:pt idx="37">
                  <c:v>3637.6652672483415</c:v>
                </c:pt>
                <c:pt idx="38">
                  <c:v>3643.2887776302719</c:v>
                </c:pt>
                <c:pt idx="39">
                  <c:v>3646.4084459549099</c:v>
                </c:pt>
                <c:pt idx="40">
                  <c:v>3653.907592742697</c:v>
                </c:pt>
                <c:pt idx="41">
                  <c:v>3658.7062987272807</c:v>
                </c:pt>
                <c:pt idx="42">
                  <c:v>3668.7611562643119</c:v>
                </c:pt>
                <c:pt idx="43">
                  <c:v>3687.5621382819468</c:v>
                </c:pt>
                <c:pt idx="44">
                  <c:v>3707.20168199721</c:v>
                </c:pt>
              </c:numCache>
            </c:numRef>
          </c:yVal>
          <c:smooth val="0"/>
        </c:ser>
        <c:ser>
          <c:idx val="8"/>
          <c:order val="4"/>
          <c:tx>
            <c:strRef>
              <c:f>'WBs (N Recon Esk Decom Adj)'!$A$5</c:f>
              <c:strCache>
                <c:ptCount val="1"/>
                <c:pt idx="0">
                  <c:v>2014 Oct High, Rand Water,WC/WDM, reuse, remove unlawful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'WBs (N Recon Esk Decom Adj)'!$B$1:$AT$1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(N Recon Esk Decom Adj)'!$B$5:$AT$5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  <c:pt idx="8">
                  <c:v>2924.8341870917998</c:v>
                </c:pt>
                <c:pt idx="9">
                  <c:v>2912.4101586704378</c:v>
                </c:pt>
                <c:pt idx="10">
                  <c:v>2907.8718754600386</c:v>
                </c:pt>
                <c:pt idx="11">
                  <c:v>2915.0421374527809</c:v>
                </c:pt>
                <c:pt idx="12">
                  <c:v>2937.0567672150742</c:v>
                </c:pt>
                <c:pt idx="13">
                  <c:v>2966.1356653536786</c:v>
                </c:pt>
                <c:pt idx="14">
                  <c:v>2962.5034263361849</c:v>
                </c:pt>
                <c:pt idx="15">
                  <c:v>3006.6307727276817</c:v>
                </c:pt>
                <c:pt idx="16">
                  <c:v>3048.6835254963535</c:v>
                </c:pt>
                <c:pt idx="17">
                  <c:v>3072.0668559053797</c:v>
                </c:pt>
                <c:pt idx="18">
                  <c:v>3100.0437634281657</c:v>
                </c:pt>
                <c:pt idx="19">
                  <c:v>3127.8305941824697</c:v>
                </c:pt>
                <c:pt idx="20">
                  <c:v>3153.0160053645286</c:v>
                </c:pt>
                <c:pt idx="21">
                  <c:v>3177.1997464390415</c:v>
                </c:pt>
                <c:pt idx="22">
                  <c:v>3200.8178457713361</c:v>
                </c:pt>
                <c:pt idx="23">
                  <c:v>3224.8543502286302</c:v>
                </c:pt>
                <c:pt idx="24">
                  <c:v>3247.2367058927334</c:v>
                </c:pt>
                <c:pt idx="25">
                  <c:v>3263.8732887791762</c:v>
                </c:pt>
                <c:pt idx="26">
                  <c:v>3281.6789744455409</c:v>
                </c:pt>
                <c:pt idx="27">
                  <c:v>3299.4553280055525</c:v>
                </c:pt>
                <c:pt idx="28">
                  <c:v>3316.2346027997546</c:v>
                </c:pt>
                <c:pt idx="29">
                  <c:v>3334.3026547435366</c:v>
                </c:pt>
                <c:pt idx="30">
                  <c:v>3345.6416627421336</c:v>
                </c:pt>
                <c:pt idx="31">
                  <c:v>3359.891329459329</c:v>
                </c:pt>
                <c:pt idx="32">
                  <c:v>3372.743541135847</c:v>
                </c:pt>
                <c:pt idx="33">
                  <c:v>3383.0040714927177</c:v>
                </c:pt>
                <c:pt idx="34">
                  <c:v>3385.7345490016892</c:v>
                </c:pt>
                <c:pt idx="35">
                  <c:v>3394.4905405204158</c:v>
                </c:pt>
                <c:pt idx="36">
                  <c:v>3403.1018923214215</c:v>
                </c:pt>
                <c:pt idx="37">
                  <c:v>3406.5088650443836</c:v>
                </c:pt>
                <c:pt idx="38">
                  <c:v>3407.7462927427587</c:v>
                </c:pt>
                <c:pt idx="39">
                  <c:v>3406.4682093201909</c:v>
                </c:pt>
                <c:pt idx="40">
                  <c:v>3409.5578186064972</c:v>
                </c:pt>
                <c:pt idx="41">
                  <c:v>3409.9350834777792</c:v>
                </c:pt>
                <c:pt idx="42">
                  <c:v>3415.556477253554</c:v>
                </c:pt>
                <c:pt idx="43">
                  <c:v>3429.911852635531</c:v>
                </c:pt>
                <c:pt idx="44">
                  <c:v>3448.312701731134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66432"/>
        <c:axId val="91272320"/>
      </c:scatterChart>
      <c:valAx>
        <c:axId val="91266432"/>
        <c:scaling>
          <c:orientation val="minMax"/>
          <c:max val="2050"/>
          <c:min val="2005"/>
        </c:scaling>
        <c:delete val="0"/>
        <c:axPos val="b"/>
        <c:majorGridlines/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lang="en-GB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72320"/>
        <c:crosses val="autoZero"/>
        <c:crossBetween val="midCat"/>
        <c:majorUnit val="5"/>
        <c:minorUnit val="1"/>
      </c:valAx>
      <c:valAx>
        <c:axId val="91272320"/>
        <c:scaling>
          <c:orientation val="minMax"/>
          <c:max val="3900"/>
          <c:min val="2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GB"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Net Water Requirements (million m</a:t>
                </a:r>
                <a:r>
                  <a:rPr lang="en-GB" sz="1400" b="1" i="0" u="none" strike="noStrike" baseline="30000">
                    <a:solidFill>
                      <a:srgbClr val="000000"/>
                    </a:solidFill>
                    <a:latin typeface="Calibri"/>
                  </a:rPr>
                  <a:t>3</a:t>
                </a: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/annum)</a:t>
                </a:r>
              </a:p>
            </c:rich>
          </c:tx>
          <c:layout>
            <c:manualLayout>
              <c:xMode val="edge"/>
              <c:yMode val="edge"/>
              <c:x val="1.5277740884799038E-2"/>
              <c:y val="0.1167819154184674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GB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66432"/>
        <c:crosses val="autoZero"/>
        <c:crossBetween val="midCat"/>
      </c:valAx>
      <c:spPr>
        <a:gradFill>
          <a:gsLst>
            <a:gs pos="0">
              <a:srgbClr val="A695B7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0868424055683"/>
          <c:y val="4.5125494906357082E-2"/>
          <c:w val="0.83614869336985098"/>
          <c:h val="0.79740653047739651"/>
        </c:manualLayout>
      </c:layout>
      <c:scatterChart>
        <c:scatterStyle val="lineMarker"/>
        <c:varyColors val="0"/>
        <c:ser>
          <c:idx val="3"/>
          <c:order val="0"/>
          <c:tx>
            <c:strRef>
              <c:f>'WBs (N Recon Esk Decom Adj)'!$A$17</c:f>
              <c:strCache>
                <c:ptCount val="1"/>
                <c:pt idx="0">
                  <c:v>Estimate of Actual Use</c:v>
                </c:pt>
              </c:strCache>
            </c:strRef>
          </c:tx>
          <c:spPr>
            <a:ln w="539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'WBs (N Recon Esk Decom Adj)'!$B$1:$I$1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'WBs (N Recon Esk Decom Adj)'!$B$17:$I$17</c:f>
              <c:numCache>
                <c:formatCode>0</c:formatCode>
                <c:ptCount val="8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'WBs (N Recon Esk Decom Adj)'!$A$18</c:f>
              <c:strCache>
                <c:ptCount val="1"/>
                <c:pt idx="0">
                  <c:v>Existing Yield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'WBs (N Recon Esk Decom Adj)'!$B$1:$AT$1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(N Recon Esk Decom Adj)'!$B$18:$AT$18</c:f>
              <c:numCache>
                <c:formatCode>General</c:formatCode>
                <c:ptCount val="45"/>
                <c:pt idx="0">
                  <c:v>2986</c:v>
                </c:pt>
                <c:pt idx="1">
                  <c:v>2986</c:v>
                </c:pt>
                <c:pt idx="2">
                  <c:v>2986</c:v>
                </c:pt>
                <c:pt idx="3">
                  <c:v>2986</c:v>
                </c:pt>
                <c:pt idx="4">
                  <c:v>2986</c:v>
                </c:pt>
                <c:pt idx="5">
                  <c:v>2986</c:v>
                </c:pt>
                <c:pt idx="6">
                  <c:v>2986</c:v>
                </c:pt>
                <c:pt idx="7">
                  <c:v>2986</c:v>
                </c:pt>
                <c:pt idx="8">
                  <c:v>2986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'WBs (N Recon Esk Decom Adj)'!$A$4</c:f>
              <c:strCache>
                <c:ptCount val="1"/>
                <c:pt idx="0">
                  <c:v>2014_Oct_High_Rand_Water,remove unlawful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'WBs (N Recon Esk Decom Adj)'!$B$1:$AT$1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(N Recon Esk Decom Adj)'!$B$4:$AT$4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  <c:pt idx="8">
                  <c:v>2970.8634733976701</c:v>
                </c:pt>
                <c:pt idx="9">
                  <c:v>2985.8518130064467</c:v>
                </c:pt>
                <c:pt idx="10">
                  <c:v>2998.3658695310291</c:v>
                </c:pt>
                <c:pt idx="11">
                  <c:v>3022.4988562972521</c:v>
                </c:pt>
                <c:pt idx="12">
                  <c:v>3048.6833458579517</c:v>
                </c:pt>
                <c:pt idx="13">
                  <c:v>3080.1827368747513</c:v>
                </c:pt>
                <c:pt idx="14">
                  <c:v>3115.5196482711121</c:v>
                </c:pt>
                <c:pt idx="15">
                  <c:v>3162.5883332143303</c:v>
                </c:pt>
                <c:pt idx="16">
                  <c:v>3207.3739522439359</c:v>
                </c:pt>
                <c:pt idx="17">
                  <c:v>3233.5120864390501</c:v>
                </c:pt>
                <c:pt idx="18">
                  <c:v>3264.2671739659986</c:v>
                </c:pt>
                <c:pt idx="19">
                  <c:v>3294.8604788292214</c:v>
                </c:pt>
                <c:pt idx="20">
                  <c:v>3322.169838918694</c:v>
                </c:pt>
                <c:pt idx="21">
                  <c:v>3348.5087854108451</c:v>
                </c:pt>
                <c:pt idx="22">
                  <c:v>3374.299182373737</c:v>
                </c:pt>
                <c:pt idx="23">
                  <c:v>3400.5007192742614</c:v>
                </c:pt>
                <c:pt idx="24">
                  <c:v>3426.8296031846153</c:v>
                </c:pt>
                <c:pt idx="25">
                  <c:v>3446.8509413630391</c:v>
                </c:pt>
                <c:pt idx="26">
                  <c:v>3468.0467614795007</c:v>
                </c:pt>
                <c:pt idx="27">
                  <c:v>3489.2026907135487</c:v>
                </c:pt>
                <c:pt idx="28">
                  <c:v>3509.350825892011</c:v>
                </c:pt>
                <c:pt idx="29">
                  <c:v>3530.7768549273451</c:v>
                </c:pt>
                <c:pt idx="30">
                  <c:v>3546.4126576948356</c:v>
                </c:pt>
                <c:pt idx="31">
                  <c:v>3564.969895365411</c:v>
                </c:pt>
                <c:pt idx="32">
                  <c:v>3582.1405619416637</c:v>
                </c:pt>
                <c:pt idx="33">
                  <c:v>3596.7305399840702</c:v>
                </c:pt>
                <c:pt idx="34">
                  <c:v>3603.8015678922416</c:v>
                </c:pt>
                <c:pt idx="35">
                  <c:v>3616.9093235509617</c:v>
                </c:pt>
                <c:pt idx="36">
                  <c:v>3629.8837653701858</c:v>
                </c:pt>
                <c:pt idx="37">
                  <c:v>3637.6652672483415</c:v>
                </c:pt>
                <c:pt idx="38">
                  <c:v>3643.2887776302719</c:v>
                </c:pt>
                <c:pt idx="39">
                  <c:v>3646.4084459549099</c:v>
                </c:pt>
                <c:pt idx="40">
                  <c:v>3653.907592742697</c:v>
                </c:pt>
                <c:pt idx="41">
                  <c:v>3658.7062987272807</c:v>
                </c:pt>
                <c:pt idx="42">
                  <c:v>3668.7611562643119</c:v>
                </c:pt>
                <c:pt idx="43">
                  <c:v>3687.5621382819468</c:v>
                </c:pt>
                <c:pt idx="44">
                  <c:v>3707.20168199721</c:v>
                </c:pt>
              </c:numCache>
            </c:numRef>
          </c:yVal>
          <c:smooth val="0"/>
        </c:ser>
        <c:ser>
          <c:idx val="8"/>
          <c:order val="3"/>
          <c:tx>
            <c:strRef>
              <c:f>'WBs (N Recon Esk Decom Adj)'!$A$5</c:f>
              <c:strCache>
                <c:ptCount val="1"/>
                <c:pt idx="0">
                  <c:v>2014 Oct High, Rand Water,WC/WDM, reuse, remove unlawful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'WBs (N Recon Esk Decom Adj)'!$B$1:$AT$1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(N Recon Esk Decom Adj)'!$B$5:$AT$5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2895.0612018891698</c:v>
                </c:pt>
                <c:pt idx="3">
                  <c:v>2920.0816025188919</c:v>
                </c:pt>
                <c:pt idx="4">
                  <c:v>2945.1020031486137</c:v>
                </c:pt>
                <c:pt idx="5">
                  <c:v>2963.5976068973823</c:v>
                </c:pt>
                <c:pt idx="6">
                  <c:v>2982.0932106461496</c:v>
                </c:pt>
                <c:pt idx="7">
                  <c:v>2996.605675877337</c:v>
                </c:pt>
                <c:pt idx="8">
                  <c:v>2924.8341870917998</c:v>
                </c:pt>
                <c:pt idx="9">
                  <c:v>2912.4101586704378</c:v>
                </c:pt>
                <c:pt idx="10">
                  <c:v>2907.8718754600386</c:v>
                </c:pt>
                <c:pt idx="11">
                  <c:v>2915.0421374527809</c:v>
                </c:pt>
                <c:pt idx="12">
                  <c:v>2937.0567672150742</c:v>
                </c:pt>
                <c:pt idx="13">
                  <c:v>2966.1356653536786</c:v>
                </c:pt>
                <c:pt idx="14">
                  <c:v>2962.5034263361849</c:v>
                </c:pt>
                <c:pt idx="15">
                  <c:v>3006.6307727276817</c:v>
                </c:pt>
                <c:pt idx="16">
                  <c:v>3048.6835254963535</c:v>
                </c:pt>
                <c:pt idx="17">
                  <c:v>3072.0668559053797</c:v>
                </c:pt>
                <c:pt idx="18">
                  <c:v>3100.0437634281657</c:v>
                </c:pt>
                <c:pt idx="19">
                  <c:v>3127.8305941824697</c:v>
                </c:pt>
                <c:pt idx="20">
                  <c:v>3153.0160053645286</c:v>
                </c:pt>
                <c:pt idx="21">
                  <c:v>3177.1997464390415</c:v>
                </c:pt>
                <c:pt idx="22">
                  <c:v>3200.8178457713361</c:v>
                </c:pt>
                <c:pt idx="23">
                  <c:v>3224.8543502286302</c:v>
                </c:pt>
                <c:pt idx="24">
                  <c:v>3247.2367058927334</c:v>
                </c:pt>
                <c:pt idx="25">
                  <c:v>3263.8732887791762</c:v>
                </c:pt>
                <c:pt idx="26">
                  <c:v>3281.6789744455409</c:v>
                </c:pt>
                <c:pt idx="27">
                  <c:v>3299.4553280055525</c:v>
                </c:pt>
                <c:pt idx="28">
                  <c:v>3316.2346027997546</c:v>
                </c:pt>
                <c:pt idx="29">
                  <c:v>3334.3026547435366</c:v>
                </c:pt>
                <c:pt idx="30">
                  <c:v>3345.6416627421336</c:v>
                </c:pt>
                <c:pt idx="31">
                  <c:v>3359.891329459329</c:v>
                </c:pt>
                <c:pt idx="32">
                  <c:v>3372.743541135847</c:v>
                </c:pt>
                <c:pt idx="33">
                  <c:v>3383.0040714927177</c:v>
                </c:pt>
                <c:pt idx="34">
                  <c:v>3385.7345490016892</c:v>
                </c:pt>
                <c:pt idx="35">
                  <c:v>3394.4905405204158</c:v>
                </c:pt>
                <c:pt idx="36">
                  <c:v>3403.1018923214215</c:v>
                </c:pt>
                <c:pt idx="37">
                  <c:v>3406.5088650443836</c:v>
                </c:pt>
                <c:pt idx="38">
                  <c:v>3407.7462927427587</c:v>
                </c:pt>
                <c:pt idx="39">
                  <c:v>3406.4682093201909</c:v>
                </c:pt>
                <c:pt idx="40">
                  <c:v>3409.5578186064972</c:v>
                </c:pt>
                <c:pt idx="41">
                  <c:v>3409.9350834777792</c:v>
                </c:pt>
                <c:pt idx="42">
                  <c:v>3415.556477253554</c:v>
                </c:pt>
                <c:pt idx="43">
                  <c:v>3429.911852635531</c:v>
                </c:pt>
                <c:pt idx="44">
                  <c:v>3448.312701731134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02624"/>
        <c:axId val="101020800"/>
      </c:scatterChart>
      <c:valAx>
        <c:axId val="101002624"/>
        <c:scaling>
          <c:orientation val="minMax"/>
          <c:max val="2050"/>
          <c:min val="2005"/>
        </c:scaling>
        <c:delete val="0"/>
        <c:axPos val="b"/>
        <c:majorGridlines/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lang="en-GB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020800"/>
        <c:crosses val="autoZero"/>
        <c:crossBetween val="midCat"/>
        <c:majorUnit val="5"/>
        <c:minorUnit val="1"/>
      </c:valAx>
      <c:valAx>
        <c:axId val="101020800"/>
        <c:scaling>
          <c:orientation val="minMax"/>
          <c:max val="3900"/>
          <c:min val="2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GB"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Yield / Water Requirements (million m</a:t>
                </a:r>
                <a:r>
                  <a:rPr lang="en-GB" sz="1400" b="1" i="0" u="none" strike="noStrike" baseline="30000">
                    <a:solidFill>
                      <a:srgbClr val="000000"/>
                    </a:solidFill>
                    <a:latin typeface="Calibri"/>
                  </a:rPr>
                  <a:t>3</a:t>
                </a: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/a)</a:t>
                </a:r>
              </a:p>
            </c:rich>
          </c:tx>
          <c:layout>
            <c:manualLayout>
              <c:xMode val="edge"/>
              <c:yMode val="edge"/>
              <c:x val="1.5277740884799038E-2"/>
              <c:y val="0.1167819154184674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GB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002624"/>
        <c:crosses val="autoZero"/>
        <c:crossBetween val="midCat"/>
      </c:valAx>
      <c:spPr>
        <a:gradFill>
          <a:gsLst>
            <a:gs pos="0">
              <a:srgbClr val="A695B7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6379135763109E-2"/>
          <c:y val="5.3985231368263269E-2"/>
          <c:w val="0.89579349904397765"/>
          <c:h val="0.75954738330975968"/>
        </c:manualLayout>
      </c:layout>
      <c:scatterChart>
        <c:scatterStyle val="lineMarker"/>
        <c:varyColors val="0"/>
        <c:ser>
          <c:idx val="6"/>
          <c:order val="0"/>
          <c:tx>
            <c:v>Historic water use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'RW Proj Data'!$E$4:$AY$4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xVal>
          <c:yVal>
            <c:numRef>
              <c:f>'RW Proj Data'!$E$19:$AY$19</c:f>
              <c:numCache>
                <c:formatCode>0.0</c:formatCode>
                <c:ptCount val="47"/>
                <c:pt idx="0">
                  <c:v>435</c:v>
                </c:pt>
                <c:pt idx="1">
                  <c:v>460</c:v>
                </c:pt>
                <c:pt idx="2">
                  <c:v>495</c:v>
                </c:pt>
                <c:pt idx="3">
                  <c:v>530</c:v>
                </c:pt>
                <c:pt idx="4">
                  <c:v>565</c:v>
                </c:pt>
                <c:pt idx="5">
                  <c:v>590</c:v>
                </c:pt>
                <c:pt idx="6">
                  <c:v>635</c:v>
                </c:pt>
                <c:pt idx="7">
                  <c:v>660</c:v>
                </c:pt>
                <c:pt idx="8">
                  <c:v>695</c:v>
                </c:pt>
                <c:pt idx="9">
                  <c:v>730</c:v>
                </c:pt>
                <c:pt idx="10">
                  <c:v>765</c:v>
                </c:pt>
                <c:pt idx="11">
                  <c:v>800</c:v>
                </c:pt>
                <c:pt idx="12">
                  <c:v>875</c:v>
                </c:pt>
                <c:pt idx="13">
                  <c:v>720</c:v>
                </c:pt>
                <c:pt idx="14">
                  <c:v>660</c:v>
                </c:pt>
                <c:pt idx="15">
                  <c:v>670</c:v>
                </c:pt>
                <c:pt idx="16">
                  <c:v>695</c:v>
                </c:pt>
                <c:pt idx="17">
                  <c:v>720</c:v>
                </c:pt>
                <c:pt idx="18">
                  <c:v>765</c:v>
                </c:pt>
                <c:pt idx="19">
                  <c:v>824.76700000000005</c:v>
                </c:pt>
                <c:pt idx="20">
                  <c:v>870.86400000000003</c:v>
                </c:pt>
                <c:pt idx="21">
                  <c:v>979.58100000000002</c:v>
                </c:pt>
                <c:pt idx="22">
                  <c:v>1017.28</c:v>
                </c:pt>
                <c:pt idx="23">
                  <c:v>991.40899999999999</c:v>
                </c:pt>
                <c:pt idx="24">
                  <c:v>1074.45</c:v>
                </c:pt>
                <c:pt idx="25">
                  <c:v>933.93</c:v>
                </c:pt>
                <c:pt idx="26">
                  <c:v>971.48500000000001</c:v>
                </c:pt>
                <c:pt idx="27">
                  <c:v>1130.8361560000001</c:v>
                </c:pt>
                <c:pt idx="28">
                  <c:v>1094.1232150000001</c:v>
                </c:pt>
                <c:pt idx="29">
                  <c:v>1129.7</c:v>
                </c:pt>
                <c:pt idx="30">
                  <c:v>1113.99</c:v>
                </c:pt>
                <c:pt idx="31" formatCode="0.00">
                  <c:v>1115.561594</c:v>
                </c:pt>
                <c:pt idx="32" formatCode="0.00">
                  <c:v>1221.5623350000001</c:v>
                </c:pt>
                <c:pt idx="33" formatCode="0.00">
                  <c:v>1266.9083149999999</c:v>
                </c:pt>
                <c:pt idx="34" formatCode="0.00">
                  <c:v>1289.58</c:v>
                </c:pt>
                <c:pt idx="35" formatCode="General">
                  <c:v>1305.3900000000001</c:v>
                </c:pt>
                <c:pt idx="36" formatCode="0.00">
                  <c:v>1333.7064210000001</c:v>
                </c:pt>
                <c:pt idx="37" formatCode="0.00">
                  <c:v>1353.169367</c:v>
                </c:pt>
                <c:pt idx="38" formatCode="0.00">
                  <c:v>1396.0039999999999</c:v>
                </c:pt>
                <c:pt idx="39" formatCode="General">
                  <c:v>1410.721</c:v>
                </c:pt>
                <c:pt idx="40" formatCode="0.00">
                  <c:v>1449.9968060000001</c:v>
                </c:pt>
                <c:pt idx="41" formatCode="0.00">
                  <c:v>1481.2145410000001</c:v>
                </c:pt>
                <c:pt idx="42" formatCode="0.00">
                  <c:v>1521.595071</c:v>
                </c:pt>
                <c:pt idx="43" formatCode="0.00">
                  <c:v>1569.14</c:v>
                </c:pt>
                <c:pt idx="44" formatCode="0.00">
                  <c:v>1613.952</c:v>
                </c:pt>
                <c:pt idx="45" formatCode="0.00">
                  <c:v>1628.7678060000001</c:v>
                </c:pt>
                <c:pt idx="46" formatCode="General">
                  <c:v>1543.23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'RW Proj Data'!$B$35</c:f>
              <c:strCache>
                <c:ptCount val="1"/>
                <c:pt idx="0">
                  <c:v>RW (2003 Questionnaire)</c:v>
                </c:pt>
              </c:strCache>
            </c:strRef>
          </c:tx>
          <c:spPr>
            <a:ln w="3175">
              <a:solidFill>
                <a:srgbClr val="00B0F0"/>
              </a:solidFill>
              <a:prstDash val="lgDashDot"/>
            </a:ln>
          </c:spPr>
          <c:marker>
            <c:symbol val="star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xVal>
            <c:numRef>
              <c:f>'RW Proj Data'!$AM$4:$BM$4</c:f>
              <c:numCache>
                <c:formatCode>General</c:formatCod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numCache>
            </c:numRef>
          </c:xVal>
          <c:yVal>
            <c:numRef>
              <c:f>'RW Proj Data'!$AM$35:$BM$35</c:f>
              <c:numCache>
                <c:formatCode>0.0</c:formatCode>
                <c:ptCount val="27"/>
                <c:pt idx="0">
                  <c:v>1276.1964714353348</c:v>
                </c:pt>
                <c:pt idx="1">
                  <c:v>1321.921566</c:v>
                </c:pt>
                <c:pt idx="2">
                  <c:v>1354.8433267802066</c:v>
                </c:pt>
                <c:pt idx="3">
                  <c:v>1388.5849866835879</c:v>
                </c:pt>
                <c:pt idx="4">
                  <c:v>1423.1669648662357</c:v>
                </c:pt>
                <c:pt idx="5">
                  <c:v>1458.6101890125758</c:v>
                </c:pt>
                <c:pt idx="6">
                  <c:v>1494.9361080000001</c:v>
                </c:pt>
                <c:pt idx="7">
                  <c:v>1527.3488117653385</c:v>
                </c:pt>
                <c:pt idx="8">
                  <c:v>1560.464276912757</c:v>
                </c:pt>
                <c:pt idx="9">
                  <c:v>1594.2977404790583</c:v>
                </c:pt>
                <c:pt idx="10">
                  <c:v>1628.8647698653713</c:v>
                </c:pt>
                <c:pt idx="11">
                  <c:v>1664.18127</c:v>
                </c:pt>
                <c:pt idx="12">
                  <c:v>1696.2431581191329</c:v>
                </c:pt>
                <c:pt idx="13">
                  <c:v>1728.9227461777461</c:v>
                </c:pt>
                <c:pt idx="14">
                  <c:v>1762.2319346981617</c:v>
                </c:pt>
                <c:pt idx="15">
                  <c:v>1796.182853476532</c:v>
                </c:pt>
                <c:pt idx="16" formatCode="0.00">
                  <c:v>1830.7878660000001</c:v>
                </c:pt>
                <c:pt idx="17" formatCode="0.00">
                  <c:v>1866.1220718138004</c:v>
                </c:pt>
                <c:pt idx="18" formatCode="0.00">
                  <c:v>1902.1382277998068</c:v>
                </c:pt>
                <c:pt idx="19" formatCode="0.00">
                  <c:v>1938.8494955963433</c:v>
                </c:pt>
                <c:pt idx="20" formatCode="0.00">
                  <c:v>1976.2692908613528</c:v>
                </c:pt>
                <c:pt idx="21" formatCode="0.00">
                  <c:v>2014.411288174977</c:v>
                </c:pt>
                <c:pt idx="22" formatCode="0.00">
                  <c:v>2053.2894260367543</c:v>
                </c:pt>
                <c:pt idx="23" formatCode="0.00">
                  <c:v>2092.9179119592641</c:v>
                </c:pt>
                <c:pt idx="24" formatCode="0.00">
                  <c:v>2133.3112276600782</c:v>
                </c:pt>
                <c:pt idx="25" formatCode="0.00">
                  <c:v>2174.4841343539179</c:v>
                </c:pt>
                <c:pt idx="26" formatCode="0.00">
                  <c:v>2216.4516781469488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'RW Proj Data'!$B$89</c:f>
              <c:strCache>
                <c:ptCount val="1"/>
                <c:pt idx="0">
                  <c:v>2015/2016 AOA_A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'RW Proj Data'!$AX$4:$BM$4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xVal>
          <c:yVal>
            <c:numRef>
              <c:f>'RW Proj Data'!$AX$89:$BM$89</c:f>
              <c:numCache>
                <c:formatCode>0.00</c:formatCode>
                <c:ptCount val="16"/>
                <c:pt idx="0">
                  <c:v>1639.0235295209418</c:v>
                </c:pt>
                <c:pt idx="1">
                  <c:v>1671.0854176400746</c:v>
                </c:pt>
                <c:pt idx="2">
                  <c:v>1703.7650056986879</c:v>
                </c:pt>
                <c:pt idx="3">
                  <c:v>1737.0741942191034</c:v>
                </c:pt>
                <c:pt idx="4">
                  <c:v>1771.0251129974738</c:v>
                </c:pt>
                <c:pt idx="5">
                  <c:v>1805.6301255209419</c:v>
                </c:pt>
                <c:pt idx="6">
                  <c:v>1840.9643313347422</c:v>
                </c:pt>
                <c:pt idx="7">
                  <c:v>1876.9804873207486</c:v>
                </c:pt>
                <c:pt idx="8">
                  <c:v>1913.6917551172851</c:v>
                </c:pt>
                <c:pt idx="9">
                  <c:v>1951.1115503822946</c:v>
                </c:pt>
                <c:pt idx="10">
                  <c:v>1989.2535476959188</c:v>
                </c:pt>
                <c:pt idx="11">
                  <c:v>2028.1316855576961</c:v>
                </c:pt>
                <c:pt idx="12">
                  <c:v>2067.7601714802058</c:v>
                </c:pt>
                <c:pt idx="13">
                  <c:v>2108.15348718102</c:v>
                </c:pt>
                <c:pt idx="14">
                  <c:v>2149.3263938748596</c:v>
                </c:pt>
                <c:pt idx="15">
                  <c:v>2191.2939376678905</c:v>
                </c:pt>
              </c:numCache>
            </c:numRef>
          </c:yVal>
          <c:smooth val="0"/>
        </c:ser>
        <c:ser>
          <c:idx val="13"/>
          <c:order val="3"/>
          <c:tx>
            <c:strRef>
              <c:f>'RW Proj Data'!$B$95</c:f>
              <c:strCache>
                <c:ptCount val="1"/>
                <c:pt idx="0">
                  <c:v>2017/2018 AOA_A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triang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'RW Proj Data'!$AY$4:$BM$4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xVal>
          <c:yVal>
            <c:numRef>
              <c:f>'RW Proj Data'!$AY$95:$BM$95</c:f>
              <c:numCache>
                <c:formatCode>0</c:formatCode>
                <c:ptCount val="15"/>
                <c:pt idx="1">
                  <c:v>1703.7650056986879</c:v>
                </c:pt>
                <c:pt idx="2">
                  <c:v>1737.0741942191034</c:v>
                </c:pt>
                <c:pt idx="3">
                  <c:v>1771.0251129974738</c:v>
                </c:pt>
                <c:pt idx="4">
                  <c:v>1805.6301255209419</c:v>
                </c:pt>
                <c:pt idx="5">
                  <c:v>1840.9643313347422</c:v>
                </c:pt>
                <c:pt idx="6">
                  <c:v>1876.9804873207486</c:v>
                </c:pt>
                <c:pt idx="7">
                  <c:v>1913.6917551172851</c:v>
                </c:pt>
                <c:pt idx="8">
                  <c:v>1951.1115503822946</c:v>
                </c:pt>
                <c:pt idx="9">
                  <c:v>1989.2535476959188</c:v>
                </c:pt>
                <c:pt idx="10">
                  <c:v>2028.1316855576961</c:v>
                </c:pt>
                <c:pt idx="11">
                  <c:v>2067.7601714802058</c:v>
                </c:pt>
                <c:pt idx="12">
                  <c:v>2108.15348718102</c:v>
                </c:pt>
                <c:pt idx="13">
                  <c:v>2149.3263938748596</c:v>
                </c:pt>
                <c:pt idx="14">
                  <c:v>2191.2939376678905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72256"/>
        <c:axId val="8988710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'RW Proj Data'!$B$43</c15:sqref>
                        </c15:formulaRef>
                      </c:ext>
                    </c:extLst>
                    <c:strCache>
                      <c:ptCount val="1"/>
                      <c:pt idx="0">
                        <c:v>Sc B (2006)</c:v>
                      </c:pt>
                    </c:strCache>
                  </c:strRef>
                </c:tx>
                <c:spPr>
                  <a:ln w="22225">
                    <a:solidFill>
                      <a:srgbClr val="FF0000"/>
                    </a:solidFill>
                    <a:prstDash val="sysDash"/>
                  </a:ln>
                </c:spPr>
                <c:marker>
                  <c:symbol val="square"/>
                  <c:size val="6"/>
                  <c:spPr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  <a:prstDash val="solid"/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'RW Proj Data'!$AO$40:$BM$40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</c:v>
                      </c:pt>
                      <c:pt idx="13">
                        <c:v>2019</c:v>
                      </c:pt>
                      <c:pt idx="14">
                        <c:v>2020</c:v>
                      </c:pt>
                      <c:pt idx="15">
                        <c:v>2021</c:v>
                      </c:pt>
                      <c:pt idx="16">
                        <c:v>2022</c:v>
                      </c:pt>
                      <c:pt idx="17">
                        <c:v>2023</c:v>
                      </c:pt>
                      <c:pt idx="18">
                        <c:v>2024</c:v>
                      </c:pt>
                      <c:pt idx="19">
                        <c:v>2025</c:v>
                      </c:pt>
                      <c:pt idx="20">
                        <c:v>2026</c:v>
                      </c:pt>
                      <c:pt idx="21">
                        <c:v>2027</c:v>
                      </c:pt>
                      <c:pt idx="22">
                        <c:v>2028</c:v>
                      </c:pt>
                      <c:pt idx="23">
                        <c:v>2029</c:v>
                      </c:pt>
                      <c:pt idx="24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'RW Proj Data'!$AO$43:$BM$43</c15:sqref>
                        </c15:formulaRef>
                      </c:ext>
                    </c:extLst>
                    <c:numCache>
                      <c:formatCode>0.0</c:formatCode>
                      <c:ptCount val="25"/>
                      <c:pt idx="0">
                        <c:v>1320.0250953678537</c:v>
                      </c:pt>
                      <c:pt idx="1">
                        <c:v>1340.381132491799</c:v>
                      </c:pt>
                      <c:pt idx="2">
                        <c:v>1361.0739354798593</c:v>
                      </c:pt>
                      <c:pt idx="3">
                        <c:v>1382.1094364534345</c:v>
                      </c:pt>
                      <c:pt idx="4">
                        <c:v>1403.4936776337909</c:v>
                      </c:pt>
                      <c:pt idx="5">
                        <c:v>1424.5550782197472</c:v>
                      </c:pt>
                      <c:pt idx="6">
                        <c:v>1445.9404348406933</c:v>
                      </c:pt>
                      <c:pt idx="7">
                        <c:v>1467.6548107393724</c:v>
                      </c:pt>
                      <c:pt idx="8">
                        <c:v>1489.7033492734622</c:v>
                      </c:pt>
                      <c:pt idx="9">
                        <c:v>1512.0912751969538</c:v>
                      </c:pt>
                      <c:pt idx="10" formatCode="0.000">
                        <c:v>1528.4300677638782</c:v>
                      </c:pt>
                      <c:pt idx="11" formatCode="0.000">
                        <c:v>1544.9563617329234</c:v>
                      </c:pt>
                      <c:pt idx="12" formatCode="0.000">
                        <c:v>1561.6724303025567</c:v>
                      </c:pt>
                      <c:pt idx="13" formatCode="0.000">
                        <c:v>1578.5805755720862</c:v>
                      </c:pt>
                      <c:pt idx="14" formatCode="0.000">
                        <c:v>1595.6831289237266</c:v>
                      </c:pt>
                      <c:pt idx="15" formatCode="0.00">
                        <c:v>1611.9725773386747</c:v>
                      </c:pt>
                      <c:pt idx="16">
                        <c:v>1628.432230641612</c:v>
                      </c:pt>
                      <c:pt idx="17">
                        <c:v>1645.0638909651971</c:v>
                      </c:pt>
                      <c:pt idx="18">
                        <c:v>1661.8693796917591</c:v>
                      </c:pt>
                      <c:pt idx="19">
                        <c:v>1678.8505376603255</c:v>
                      </c:pt>
                      <c:pt idx="20">
                        <c:v>1695.9948058858281</c:v>
                      </c:pt>
                      <c:pt idx="21">
                        <c:v>1713.318118368207</c:v>
                      </c:pt>
                      <c:pt idx="22">
                        <c:v>1730.8223690559605</c:v>
                      </c:pt>
                      <c:pt idx="23">
                        <c:v>1748.5094721046075</c:v>
                      </c:pt>
                      <c:pt idx="24">
                        <c:v>1766.3813620937372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Data'!$B$84</c15:sqref>
                        </c15:formulaRef>
                      </c:ext>
                    </c:extLst>
                    <c:strCache>
                      <c:ptCount val="1"/>
                      <c:pt idx="0">
                        <c:v>RW_2013</c:v>
                      </c:pt>
                    </c:strCache>
                  </c:strRef>
                </c:tx>
                <c:spPr>
                  <a:ln>
                    <a:solidFill>
                      <a:srgbClr val="00B0F0"/>
                    </a:solidFill>
                    <a:prstDash val="sysDash"/>
                  </a:ln>
                </c:spPr>
                <c:marker>
                  <c:symbol val="triangle"/>
                  <c:size val="6"/>
                  <c:spPr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Data'!$AU$4:$BM$4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</c:v>
                      </c:pt>
                      <c:pt idx="14">
                        <c:v>2026</c:v>
                      </c:pt>
                      <c:pt idx="15">
                        <c:v>2027</c:v>
                      </c:pt>
                      <c:pt idx="16">
                        <c:v>2028</c:v>
                      </c:pt>
                      <c:pt idx="17">
                        <c:v>2029</c:v>
                      </c:pt>
                      <c:pt idx="18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Data'!$AU$84:$BM$84</c15:sqref>
                        </c15:formulaRef>
                      </c:ext>
                    </c:extLst>
                    <c:numCache>
                      <c:formatCode>0.00</c:formatCode>
                      <c:ptCount val="19"/>
                      <c:pt idx="0">
                        <c:v>1500.0817500000001</c:v>
                      </c:pt>
                      <c:pt idx="1">
                        <c:v>1511.3200940773158</c:v>
                      </c:pt>
                      <c:pt idx="2">
                        <c:v>1522.6426338177014</c:v>
                      </c:pt>
                      <c:pt idx="3">
                        <c:v>1534.05</c:v>
                      </c:pt>
                      <c:pt idx="4">
                        <c:v>1568.9504515622307</c:v>
                      </c:pt>
                      <c:pt idx="5" formatCode="0.0">
                        <c:v>1604.64490691785</c:v>
                      </c:pt>
                      <c:pt idx="6" formatCode="0.0">
                        <c:v>1641.151430074505</c:v>
                      </c:pt>
                      <c:pt idx="7" formatCode="0.0">
                        <c:v>1678.4884960056031</c:v>
                      </c:pt>
                      <c:pt idx="8" formatCode="0.0">
                        <c:v>1716.675</c:v>
                      </c:pt>
                      <c:pt idx="9" formatCode="0.0">
                        <c:v>1744.9482282114573</c:v>
                      </c:pt>
                      <c:pt idx="10" formatCode="0.0">
                        <c:v>1773.6871097547901</c:v>
                      </c:pt>
                      <c:pt idx="11" formatCode="0.0">
                        <c:v>1802.8993138294211</c:v>
                      </c:pt>
                      <c:pt idx="12" formatCode="0.0">
                        <c:v>1832.5926359446607</c:v>
                      </c:pt>
                      <c:pt idx="13" formatCode="0.0">
                        <c:v>1862.7749999999999</c:v>
                      </c:pt>
                      <c:pt idx="14" formatCode="0.0">
                        <c:v>1891.1191976548625</c:v>
                      </c:pt>
                      <c:pt idx="15" formatCode="0.0">
                        <c:v>1919.894683866152</c:v>
                      </c:pt>
                      <c:pt idx="16" formatCode="0.0">
                        <c:v>1949.1080211699179</c:v>
                      </c:pt>
                      <c:pt idx="17" formatCode="0.0">
                        <c:v>1978.7658719585095</c:v>
                      </c:pt>
                      <c:pt idx="18" formatCode="0.0">
                        <c:v>2008.875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0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Data'!$B$86</c15:sqref>
                        </c15:formulaRef>
                      </c:ext>
                    </c:extLst>
                    <c:strCache>
                      <c:ptCount val="1"/>
                      <c:pt idx="0">
                        <c:v>2014/2015 AOA_A</c:v>
                      </c:pt>
                    </c:strCache>
                  </c:strRef>
                </c:tx>
                <c:spPr>
                  <a:ln>
                    <a:solidFill>
                      <a:srgbClr val="0701EF"/>
                    </a:solidFill>
                  </a:ln>
                </c:spPr>
                <c:marker>
                  <c:symbol val="star"/>
                  <c:size val="5"/>
                  <c:spPr>
                    <a:ln>
                      <a:solidFill>
                        <a:srgbClr val="0701EF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Data'!$AW$4:$BM$4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Data'!$AW$86:$BM$86</c15:sqref>
                        </c15:formulaRef>
                      </c:ext>
                    </c:extLst>
                    <c:numCache>
                      <c:formatCode>0.00</c:formatCode>
                      <c:ptCount val="17"/>
                      <c:pt idx="0">
                        <c:v>1603.707029386313</c:v>
                      </c:pt>
                      <c:pt idx="1">
                        <c:v>1639.0235295209418</c:v>
                      </c:pt>
                      <c:pt idx="2">
                        <c:v>1671.0854176400746</c:v>
                      </c:pt>
                      <c:pt idx="3">
                        <c:v>1703.7650056986879</c:v>
                      </c:pt>
                      <c:pt idx="4">
                        <c:v>1737.0741942191034</c:v>
                      </c:pt>
                      <c:pt idx="5">
                        <c:v>1771.0251129974738</c:v>
                      </c:pt>
                      <c:pt idx="6">
                        <c:v>1805.6301255209419</c:v>
                      </c:pt>
                      <c:pt idx="7">
                        <c:v>1840.9643313347422</c:v>
                      </c:pt>
                      <c:pt idx="8">
                        <c:v>1876.9804873207486</c:v>
                      </c:pt>
                      <c:pt idx="9">
                        <c:v>1913.6917551172851</c:v>
                      </c:pt>
                      <c:pt idx="10">
                        <c:v>1951.1115503822946</c:v>
                      </c:pt>
                      <c:pt idx="11">
                        <c:v>1989.2535476959188</c:v>
                      </c:pt>
                      <c:pt idx="12">
                        <c:v>2028.1316855576961</c:v>
                      </c:pt>
                      <c:pt idx="13">
                        <c:v>2067.7601714802058</c:v>
                      </c:pt>
                      <c:pt idx="14">
                        <c:v>2108.15348718102</c:v>
                      </c:pt>
                      <c:pt idx="15">
                        <c:v>2149.3263938748596</c:v>
                      </c:pt>
                      <c:pt idx="16">
                        <c:v>2191.2939376678905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Data'!$B$87</c15:sqref>
                        </c15:formulaRef>
                      </c:ext>
                    </c:extLst>
                    <c:strCache>
                      <c:ptCount val="1"/>
                      <c:pt idx="0">
                        <c:v>2014/2015 AOA_B</c:v>
                      </c:pt>
                    </c:strCache>
                  </c:strRef>
                </c:tx>
                <c:spPr>
                  <a:ln w="25400">
                    <a:solidFill>
                      <a:srgbClr val="0701EF"/>
                    </a:solidFill>
                    <a:prstDash val="sysDash"/>
                  </a:ln>
                </c:spPr>
                <c:marker>
                  <c:symbol val="star"/>
                  <c:size val="4"/>
                  <c:spPr>
                    <a:solidFill>
                      <a:srgbClr val="0701EF"/>
                    </a:solidFill>
                    <a:ln>
                      <a:solidFill>
                        <a:srgbClr val="0701EF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Data'!$AW$4:$BM$4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'RW Proj Data'!$AW$87:$BM$87</c15:sqref>
                        </c15:formulaRef>
                      </c:ext>
                    </c:extLst>
                    <c:numCache>
                      <c:formatCode>0.00</c:formatCode>
                      <c:ptCount val="17"/>
                      <c:pt idx="0">
                        <c:v>1585.9835853055688</c:v>
                      </c:pt>
                      <c:pt idx="1">
                        <c:v>1603.0079743418091</c:v>
                      </c:pt>
                      <c:pt idx="2">
                        <c:v>1620.2151079062669</c:v>
                      </c:pt>
                      <c:pt idx="3">
                        <c:v>1637.6069476295488</c:v>
                      </c:pt>
                      <c:pt idx="4">
                        <c:v>1666.8677488067747</c:v>
                      </c:pt>
                      <c:pt idx="5">
                        <c:v>1696.2175445434727</c:v>
                      </c:pt>
                      <c:pt idx="6">
                        <c:v>1725.6577943700283</c:v>
                      </c:pt>
                      <c:pt idx="7">
                        <c:v>1748.3806482951627</c:v>
                      </c:pt>
                      <c:pt idx="8">
                        <c:v>1771.1983688501909</c:v>
                      </c:pt>
                      <c:pt idx="9">
                        <c:v>1794.1124958692462</c:v>
                      </c:pt>
                      <c:pt idx="10">
                        <c:v>1817.1245931107471</c:v>
                      </c:pt>
                      <c:pt idx="11">
                        <c:v>1840.236248679214</c:v>
                      </c:pt>
                      <c:pt idx="12">
                        <c:v>1867.9317057453209</c:v>
                      </c:pt>
                      <c:pt idx="13">
                        <c:v>1895.7286441381568</c:v>
                      </c:pt>
                      <c:pt idx="14">
                        <c:v>1923.6287857946625</c:v>
                      </c:pt>
                      <c:pt idx="15">
                        <c:v>1951.6338754127466</c:v>
                      </c:pt>
                      <c:pt idx="16">
                        <c:v>1979.7456811239254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9872256"/>
        <c:scaling>
          <c:orientation val="minMax"/>
          <c:max val="2030"/>
          <c:min val="199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Years</a:t>
                </a:r>
              </a:p>
            </c:rich>
          </c:tx>
          <c:layout>
            <c:manualLayout>
              <c:xMode val="edge"/>
              <c:yMode val="edge"/>
              <c:x val="0.50509685681635819"/>
              <c:y val="0.860687942526358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887104"/>
        <c:crossesAt val="0"/>
        <c:crossBetween val="midCat"/>
        <c:majorUnit val="2"/>
      </c:valAx>
      <c:valAx>
        <c:axId val="89887104"/>
        <c:scaling>
          <c:orientation val="minMax"/>
          <c:max val="2300"/>
          <c:min val="80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Water Demand/Use  ( million m</a:t>
                </a:r>
                <a:r>
                  <a:rPr lang="en-GB" sz="1075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GB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/ annum )</a:t>
                </a:r>
              </a:p>
            </c:rich>
          </c:tx>
          <c:layout>
            <c:manualLayout>
              <c:xMode val="edge"/>
              <c:yMode val="edge"/>
              <c:x val="9.5602569204117482E-3"/>
              <c:y val="0.3055162848962061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872256"/>
        <c:crossesAt val="1990"/>
        <c:crossBetween val="midCat"/>
        <c:majorUnit val="100"/>
        <c:minorUnit val="50"/>
      </c:valAx>
      <c:spPr>
        <a:solidFill>
          <a:srgbClr val="FFFFCC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9157349742100744E-2"/>
          <c:y val="0.91139812814846732"/>
          <c:w val="0.89999999001802644"/>
          <c:h val="8.295403117222638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6085552199057"/>
          <c:y val="0.1158787977053886"/>
          <c:w val="0.8404965536002339"/>
          <c:h val="0.7266531973543694"/>
        </c:manualLayout>
      </c:layout>
      <c:scatterChart>
        <c:scatterStyle val="lineMarker"/>
        <c:varyColors val="0"/>
        <c:ser>
          <c:idx val="3"/>
          <c:order val="0"/>
          <c:tx>
            <c:strRef>
              <c:f>'WBs Feb_2018'!$B$17</c:f>
              <c:strCache>
                <c:ptCount val="1"/>
                <c:pt idx="0">
                  <c:v>Estimate of Actual Use</c:v>
                </c:pt>
              </c:strCache>
            </c:strRef>
          </c:tx>
          <c:spPr>
            <a:ln w="539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'WBs Feb_2018'!$C$1:$J$1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'WBs Feb_2018'!$C$17:$J$17</c:f>
              <c:numCache>
                <c:formatCode>0</c:formatCode>
                <c:ptCount val="8"/>
                <c:pt idx="0">
                  <c:v>2820</c:v>
                </c:pt>
                <c:pt idx="1">
                  <c:v>2870.0408012594457</c:v>
                </c:pt>
                <c:pt idx="2">
                  <c:v>2895.0612018891688</c:v>
                </c:pt>
                <c:pt idx="3">
                  <c:v>2920.0816025188919</c:v>
                </c:pt>
                <c:pt idx="4">
                  <c:v>2945.1020031486146</c:v>
                </c:pt>
                <c:pt idx="5">
                  <c:v>2963.5976068973814</c:v>
                </c:pt>
                <c:pt idx="6">
                  <c:v>2982.0932106461482</c:v>
                </c:pt>
                <c:pt idx="7">
                  <c:v>2996.605675877337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'WBs Feb_2018'!$B$4</c:f>
              <c:strCache>
                <c:ptCount val="1"/>
                <c:pt idx="0">
                  <c:v>2014_Oct_High_Rand_Water,remove unlawful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Feb_2018'!$C$4:$AU$4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2895.0612018891688</c:v>
                </c:pt>
                <c:pt idx="3">
                  <c:v>2920.0816025188919</c:v>
                </c:pt>
                <c:pt idx="4">
                  <c:v>2945.1020031486146</c:v>
                </c:pt>
                <c:pt idx="5">
                  <c:v>2963.5976068973814</c:v>
                </c:pt>
                <c:pt idx="6">
                  <c:v>2982.0932106461482</c:v>
                </c:pt>
                <c:pt idx="7">
                  <c:v>2996.605675877337</c:v>
                </c:pt>
                <c:pt idx="8">
                  <c:v>2970.8634733976701</c:v>
                </c:pt>
                <c:pt idx="9">
                  <c:v>2985.8518130064449</c:v>
                </c:pt>
                <c:pt idx="10">
                  <c:v>2998.3658695310291</c:v>
                </c:pt>
                <c:pt idx="11">
                  <c:v>3022.4988562972521</c:v>
                </c:pt>
                <c:pt idx="12">
                  <c:v>3048.6833458579517</c:v>
                </c:pt>
                <c:pt idx="13">
                  <c:v>3080.1827368747504</c:v>
                </c:pt>
                <c:pt idx="14">
                  <c:v>3115.5196482711117</c:v>
                </c:pt>
                <c:pt idx="15">
                  <c:v>3162.5883332143294</c:v>
                </c:pt>
                <c:pt idx="16">
                  <c:v>3207.3739522439337</c:v>
                </c:pt>
                <c:pt idx="17">
                  <c:v>3233.5120864390497</c:v>
                </c:pt>
                <c:pt idx="18">
                  <c:v>3264.2671739659986</c:v>
                </c:pt>
                <c:pt idx="19">
                  <c:v>3294.8604788292214</c:v>
                </c:pt>
                <c:pt idx="20">
                  <c:v>3322.1698389186949</c:v>
                </c:pt>
                <c:pt idx="21">
                  <c:v>3348.5087854108469</c:v>
                </c:pt>
                <c:pt idx="22">
                  <c:v>3374.299182373737</c:v>
                </c:pt>
                <c:pt idx="23">
                  <c:v>3400.5007192742605</c:v>
                </c:pt>
                <c:pt idx="24">
                  <c:v>3426.8296031846153</c:v>
                </c:pt>
                <c:pt idx="25">
                  <c:v>3446.8509413630391</c:v>
                </c:pt>
                <c:pt idx="26">
                  <c:v>3468.0467614795007</c:v>
                </c:pt>
                <c:pt idx="27">
                  <c:v>3489.2026907135487</c:v>
                </c:pt>
                <c:pt idx="28">
                  <c:v>3509.350825892011</c:v>
                </c:pt>
                <c:pt idx="29">
                  <c:v>3530.776854927346</c:v>
                </c:pt>
                <c:pt idx="30">
                  <c:v>3546.4126576948356</c:v>
                </c:pt>
                <c:pt idx="31">
                  <c:v>3564.969895365412</c:v>
                </c:pt>
                <c:pt idx="32">
                  <c:v>3582.1405619416641</c:v>
                </c:pt>
                <c:pt idx="33">
                  <c:v>3596.7305399840702</c:v>
                </c:pt>
                <c:pt idx="34">
                  <c:v>3603.8015678922397</c:v>
                </c:pt>
                <c:pt idx="35">
                  <c:v>3616.9093235509608</c:v>
                </c:pt>
                <c:pt idx="36">
                  <c:v>3629.8837653701848</c:v>
                </c:pt>
                <c:pt idx="37">
                  <c:v>3637.6652672483415</c:v>
                </c:pt>
                <c:pt idx="38">
                  <c:v>3643.2887776302719</c:v>
                </c:pt>
                <c:pt idx="39">
                  <c:v>3646.4084459549108</c:v>
                </c:pt>
                <c:pt idx="40">
                  <c:v>3653.907592742697</c:v>
                </c:pt>
                <c:pt idx="41">
                  <c:v>3658.7062987272825</c:v>
                </c:pt>
                <c:pt idx="42">
                  <c:v>3668.761156264311</c:v>
                </c:pt>
                <c:pt idx="43">
                  <c:v>3687.5621382819459</c:v>
                </c:pt>
                <c:pt idx="44">
                  <c:v>3707.2016819972109</c:v>
                </c:pt>
              </c:numCache>
            </c:numRef>
          </c:yVal>
          <c:smooth val="0"/>
        </c:ser>
        <c:ser>
          <c:idx val="8"/>
          <c:order val="2"/>
          <c:tx>
            <c:strRef>
              <c:f>'WBs Feb_2018'!$B$5</c:f>
              <c:strCache>
                <c:ptCount val="1"/>
                <c:pt idx="0">
                  <c:v>2014 Oct High, Rand Water,WC/WDM, reuse, remove unlawful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Feb_2018'!$C$5:$AU$5</c:f>
              <c:numCache>
                <c:formatCode>0</c:formatCode>
                <c:ptCount val="45"/>
                <c:pt idx="0">
                  <c:v>2820</c:v>
                </c:pt>
                <c:pt idx="1">
                  <c:v>2870.0408012594457</c:v>
                </c:pt>
                <c:pt idx="2">
                  <c:v>2895.0612018891688</c:v>
                </c:pt>
                <c:pt idx="3">
                  <c:v>2920.0816025188919</c:v>
                </c:pt>
                <c:pt idx="4">
                  <c:v>2945.1020031486146</c:v>
                </c:pt>
                <c:pt idx="5">
                  <c:v>2963.5976068973814</c:v>
                </c:pt>
                <c:pt idx="6">
                  <c:v>2982.0932106461482</c:v>
                </c:pt>
                <c:pt idx="7">
                  <c:v>2996.605675877337</c:v>
                </c:pt>
                <c:pt idx="8">
                  <c:v>2924.8341870917989</c:v>
                </c:pt>
                <c:pt idx="9">
                  <c:v>2912.410158670436</c:v>
                </c:pt>
                <c:pt idx="10">
                  <c:v>2907.8718754600386</c:v>
                </c:pt>
                <c:pt idx="11">
                  <c:v>2915.0421374527809</c:v>
                </c:pt>
                <c:pt idx="12">
                  <c:v>2937.0567672150742</c:v>
                </c:pt>
                <c:pt idx="13">
                  <c:v>2966.1356653536795</c:v>
                </c:pt>
                <c:pt idx="14">
                  <c:v>2962.503426336184</c:v>
                </c:pt>
                <c:pt idx="15">
                  <c:v>3006.6307727276821</c:v>
                </c:pt>
                <c:pt idx="16">
                  <c:v>3048.6835254963535</c:v>
                </c:pt>
                <c:pt idx="17">
                  <c:v>3072.0668559053806</c:v>
                </c:pt>
                <c:pt idx="18">
                  <c:v>3100.0437634281661</c:v>
                </c:pt>
                <c:pt idx="19">
                  <c:v>3127.8305941824683</c:v>
                </c:pt>
                <c:pt idx="20">
                  <c:v>3153.0160053645286</c:v>
                </c:pt>
                <c:pt idx="21">
                  <c:v>3177.1997464390415</c:v>
                </c:pt>
                <c:pt idx="22">
                  <c:v>3200.8178457713361</c:v>
                </c:pt>
                <c:pt idx="23">
                  <c:v>3224.8543502286298</c:v>
                </c:pt>
                <c:pt idx="24">
                  <c:v>3247.2367058927334</c:v>
                </c:pt>
                <c:pt idx="25">
                  <c:v>3263.8732887791757</c:v>
                </c:pt>
                <c:pt idx="26">
                  <c:v>3281.6789744455409</c:v>
                </c:pt>
                <c:pt idx="27">
                  <c:v>3299.4553280055516</c:v>
                </c:pt>
                <c:pt idx="28">
                  <c:v>3316.2346027997555</c:v>
                </c:pt>
                <c:pt idx="29">
                  <c:v>3334.3026547435366</c:v>
                </c:pt>
                <c:pt idx="30">
                  <c:v>3345.6416627421336</c:v>
                </c:pt>
                <c:pt idx="31">
                  <c:v>3359.8913294593281</c:v>
                </c:pt>
                <c:pt idx="32">
                  <c:v>3372.7435411358479</c:v>
                </c:pt>
                <c:pt idx="33">
                  <c:v>3383.0040714927186</c:v>
                </c:pt>
                <c:pt idx="34">
                  <c:v>3385.7345490016901</c:v>
                </c:pt>
                <c:pt idx="35">
                  <c:v>3394.4905405204149</c:v>
                </c:pt>
                <c:pt idx="36">
                  <c:v>3403.1018923214215</c:v>
                </c:pt>
                <c:pt idx="37">
                  <c:v>3406.5088650443845</c:v>
                </c:pt>
                <c:pt idx="38">
                  <c:v>3407.7462927427587</c:v>
                </c:pt>
                <c:pt idx="39">
                  <c:v>3406.4682093201918</c:v>
                </c:pt>
                <c:pt idx="40">
                  <c:v>3409.5578186064972</c:v>
                </c:pt>
                <c:pt idx="41">
                  <c:v>3409.9350834777783</c:v>
                </c:pt>
                <c:pt idx="42">
                  <c:v>3415.5564772535531</c:v>
                </c:pt>
                <c:pt idx="43">
                  <c:v>3429.9118526355292</c:v>
                </c:pt>
                <c:pt idx="44">
                  <c:v>3448.3127017311331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'WBs Feb_2018'!$B$28</c:f>
              <c:strCache>
                <c:ptCount val="1"/>
                <c:pt idx="0">
                  <c:v>Feb 2018 LHWP Rule &gt; AOA 2017 (high,relaistic - no WC/WDM)</c:v>
                </c:pt>
              </c:strCache>
            </c:strRef>
          </c:tx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Feb_2018'!$C$28:$AU$28</c:f>
              <c:numCache>
                <c:formatCode>General</c:formatCode>
                <c:ptCount val="45"/>
                <c:pt idx="11" formatCode="0">
                  <c:v>3022.4988562972521</c:v>
                </c:pt>
                <c:pt idx="12" formatCode="0">
                  <c:v>3048.6833458579517</c:v>
                </c:pt>
                <c:pt idx="13" formatCode="0">
                  <c:v>3066.2659033207842</c:v>
                </c:pt>
                <c:pt idx="14" formatCode="0">
                  <c:v>3090.7542778051193</c:v>
                </c:pt>
                <c:pt idx="15" formatCode="0">
                  <c:v>3121.4073345077995</c:v>
                </c:pt>
                <c:pt idx="16" formatCode="0">
                  <c:v>3171.2642418057653</c:v>
                </c:pt>
                <c:pt idx="17" formatCode="0">
                  <c:v>3201.9602558490219</c:v>
                </c:pt>
                <c:pt idx="18" formatCode="0">
                  <c:v>3232.9945856914642</c:v>
                </c:pt>
                <c:pt idx="19" formatCode="0">
                  <c:v>3257.3714181822966</c:v>
                </c:pt>
                <c:pt idx="20" formatCode="0">
                  <c:v>3290.2034878795803</c:v>
                </c:pt>
                <c:pt idx="21" formatCode="0">
                  <c:v>3323.7284008835591</c:v>
                </c:pt>
                <c:pt idx="22" formatCode="0">
                  <c:v>3351.1072518776618</c:v>
                </c:pt>
                <c:pt idx="23" formatCode="0">
                  <c:v>3369.8655101306776</c:v>
                </c:pt>
                <c:pt idx="24" formatCode="0">
                  <c:v>3389.930465524903</c:v>
                </c:pt>
                <c:pt idx="25" formatCode="0">
                  <c:v>3393.0176392370513</c:v>
                </c:pt>
                <c:pt idx="26" formatCode="0">
                  <c:v>3395.4082402902795</c:v>
                </c:pt>
                <c:pt idx="27" formatCode="0">
                  <c:v>3406.2987855846945</c:v>
                </c:pt>
                <c:pt idx="28" formatCode="0">
                  <c:v>3414.8883517230333</c:v>
                </c:pt>
                <c:pt idx="29" formatCode="0">
                  <c:v>3429.5960989781988</c:v>
                </c:pt>
                <c:pt idx="30" formatCode="0">
                  <c:v>3448.4300926453138</c:v>
                </c:pt>
                <c:pt idx="31" formatCode="0">
                  <c:v>3467.4495032224909</c:v>
                </c:pt>
                <c:pt idx="32" formatCode="0">
                  <c:v>3486.6549497215415</c:v>
                </c:pt>
                <c:pt idx="33" formatCode="0">
                  <c:v>3506.0469764968643</c:v>
                </c:pt>
                <c:pt idx="34" formatCode="0">
                  <c:v>3525.6260478084482</c:v>
                </c:pt>
                <c:pt idx="35" formatCode="0">
                  <c:v>3545.4671379841875</c:v>
                </c:pt>
                <c:pt idx="36" formatCode="0">
                  <c:v>3565.5724717647422</c:v>
                </c:pt>
                <c:pt idx="37" formatCode="0">
                  <c:v>3585.9459285914013</c:v>
                </c:pt>
                <c:pt idx="38" formatCode="0">
                  <c:v>3606.5914655788179</c:v>
                </c:pt>
                <c:pt idx="39" formatCode="0">
                  <c:v>3627.5131194833498</c:v>
                </c:pt>
                <c:pt idx="40" formatCode="0">
                  <c:v>3648.2686619265269</c:v>
                </c:pt>
                <c:pt idx="41" formatCode="0">
                  <c:v>3669.3086418917146</c:v>
                </c:pt>
                <c:pt idx="42" formatCode="0">
                  <c:v>3690.6373474634279</c:v>
                </c:pt>
                <c:pt idx="43" formatCode="0">
                  <c:v>3712.2591548438054</c:v>
                </c:pt>
                <c:pt idx="44" formatCode="0">
                  <c:v>3734.1785306320344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'WBs Feb_2018'!$B$29</c:f>
              <c:strCache>
                <c:ptCount val="1"/>
                <c:pt idx="0">
                  <c:v>Feb 2018 LHWP Rule &gt; AOA 2017 (high,relaistic - with WC/WDM)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Feb_2018'!$C$29:$AU$29</c:f>
              <c:numCache>
                <c:formatCode>General</c:formatCode>
                <c:ptCount val="45"/>
                <c:pt idx="11" formatCode="0">
                  <c:v>3022.4988562972521</c:v>
                </c:pt>
                <c:pt idx="12" formatCode="0">
                  <c:v>3022.4988562972521</c:v>
                </c:pt>
                <c:pt idx="13" formatCode="0">
                  <c:v>3022.4988562972521</c:v>
                </c:pt>
                <c:pt idx="14" formatCode="0">
                  <c:v>3022.4988562972521</c:v>
                </c:pt>
                <c:pt idx="15" formatCode="0">
                  <c:v>3022.4988562972521</c:v>
                </c:pt>
                <c:pt idx="16" formatCode="0">
                  <c:v>3026.2642418057653</c:v>
                </c:pt>
                <c:pt idx="17" formatCode="0">
                  <c:v>3040.5150253153529</c:v>
                </c:pt>
                <c:pt idx="18" formatCode="0">
                  <c:v>3068.7711751536317</c:v>
                </c:pt>
                <c:pt idx="19" formatCode="0">
                  <c:v>3090.3415335355435</c:v>
                </c:pt>
                <c:pt idx="20" formatCode="0">
                  <c:v>3121.0496543254139</c:v>
                </c:pt>
                <c:pt idx="21" formatCode="0">
                  <c:v>3152.4193619117536</c:v>
                </c:pt>
                <c:pt idx="22" formatCode="0">
                  <c:v>3177.6259152752609</c:v>
                </c:pt>
                <c:pt idx="23" formatCode="0">
                  <c:v>3194.2191410850469</c:v>
                </c:pt>
                <c:pt idx="24" formatCode="0">
                  <c:v>3210.3375682330211</c:v>
                </c:pt>
                <c:pt idx="25" formatCode="0">
                  <c:v>3210.039986653188</c:v>
                </c:pt>
                <c:pt idx="26" formatCode="0">
                  <c:v>3209.0404532563198</c:v>
                </c:pt>
                <c:pt idx="27" formatCode="0">
                  <c:v>3216.5514228766974</c:v>
                </c:pt>
                <c:pt idx="28" formatCode="0">
                  <c:v>3221.7721286307778</c:v>
                </c:pt>
                <c:pt idx="29" formatCode="0">
                  <c:v>3233.1218987943894</c:v>
                </c:pt>
                <c:pt idx="30" formatCode="0">
                  <c:v>3247.6590976926118</c:v>
                </c:pt>
                <c:pt idx="31" formatCode="0">
                  <c:v>3262.370937316407</c:v>
                </c:pt>
                <c:pt idx="32" formatCode="0">
                  <c:v>3277.2579289157252</c:v>
                </c:pt>
                <c:pt idx="33" formatCode="0">
                  <c:v>3292.3205080055127</c:v>
                </c:pt>
                <c:pt idx="34" formatCode="0">
                  <c:v>3307.5590289178986</c:v>
                </c:pt>
                <c:pt idx="35" formatCode="0">
                  <c:v>3323.0483549536416</c:v>
                </c:pt>
                <c:pt idx="36" formatCode="0">
                  <c:v>3338.7905987159788</c:v>
                </c:pt>
                <c:pt idx="37" formatCode="0">
                  <c:v>3354.7895263874443</c:v>
                </c:pt>
                <c:pt idx="38" formatCode="0">
                  <c:v>3371.0489806913047</c:v>
                </c:pt>
                <c:pt idx="39" formatCode="0">
                  <c:v>3387.5728828486308</c:v>
                </c:pt>
                <c:pt idx="40" formatCode="0">
                  <c:v>3403.9188877903271</c:v>
                </c:pt>
                <c:pt idx="41" formatCode="0">
                  <c:v>3420.5374266422104</c:v>
                </c:pt>
                <c:pt idx="42" formatCode="0">
                  <c:v>3437.43266845267</c:v>
                </c:pt>
                <c:pt idx="43" formatCode="0">
                  <c:v>3454.6088691973887</c:v>
                </c:pt>
                <c:pt idx="44" formatCode="0">
                  <c:v>3475.2895503659565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53056"/>
        <c:axId val="101854592"/>
      </c:scatterChart>
      <c:valAx>
        <c:axId val="101853056"/>
        <c:scaling>
          <c:orientation val="minMax"/>
          <c:max val="2050"/>
          <c:min val="2005"/>
        </c:scaling>
        <c:delete val="0"/>
        <c:axPos val="b"/>
        <c:majorGridlines/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854592"/>
        <c:crosses val="autoZero"/>
        <c:crossBetween val="midCat"/>
        <c:majorUnit val="5"/>
        <c:minorUnit val="1"/>
      </c:valAx>
      <c:valAx>
        <c:axId val="101854592"/>
        <c:scaling>
          <c:orientation val="minMax"/>
          <c:max val="3900"/>
          <c:min val="2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b="1" i="0" u="none" strike="noStrike" baseline="0" dirty="0" smtClean="0">
                    <a:solidFill>
                      <a:srgbClr val="000000"/>
                    </a:solidFill>
                    <a:latin typeface="Calibri"/>
                  </a:rPr>
                  <a:t>Water </a:t>
                </a:r>
                <a:r>
                  <a:rPr lang="en-GB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Requirements (million m</a:t>
                </a:r>
                <a:r>
                  <a:rPr lang="en-GB" sz="1400" b="1" i="0" u="none" strike="noStrike" baseline="30000" dirty="0">
                    <a:solidFill>
                      <a:srgbClr val="000000"/>
                    </a:solidFill>
                    <a:latin typeface="Calibri"/>
                  </a:rPr>
                  <a:t>3</a:t>
                </a:r>
                <a:r>
                  <a:rPr lang="en-GB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/a)</a:t>
                </a:r>
              </a:p>
            </c:rich>
          </c:tx>
          <c:layout>
            <c:manualLayout>
              <c:xMode val="edge"/>
              <c:yMode val="edge"/>
              <c:x val="1.8073039612186842E-2"/>
              <c:y val="0.2631679753364430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853056"/>
        <c:crosses val="autoZero"/>
        <c:crossBetween val="midCat"/>
      </c:valAx>
      <c:spPr>
        <a:gradFill>
          <a:gsLst>
            <a:gs pos="0">
              <a:srgbClr val="A695B7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6084325187641"/>
          <c:y val="4.2540302512346168E-2"/>
          <c:w val="0.8404965536002339"/>
          <c:h val="0.79740653047739651"/>
        </c:manualLayout>
      </c:layout>
      <c:scatterChart>
        <c:scatterStyle val="lineMarker"/>
        <c:varyColors val="0"/>
        <c:ser>
          <c:idx val="3"/>
          <c:order val="0"/>
          <c:tx>
            <c:strRef>
              <c:f>'WBs Feb_2018'!$B$17</c:f>
              <c:strCache>
                <c:ptCount val="1"/>
                <c:pt idx="0">
                  <c:v>Estimate of Actual Use</c:v>
                </c:pt>
              </c:strCache>
            </c:strRef>
          </c:tx>
          <c:spPr>
            <a:ln w="539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'WBs Feb_2018'!$C$1:$J$1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'WBs Feb_2018'!$C$17:$J$17</c:f>
              <c:numCache>
                <c:formatCode>0</c:formatCode>
                <c:ptCount val="8"/>
                <c:pt idx="0">
                  <c:v>2820</c:v>
                </c:pt>
                <c:pt idx="1">
                  <c:v>2870.0408012594457</c:v>
                </c:pt>
                <c:pt idx="2">
                  <c:v>2895.0612018891688</c:v>
                </c:pt>
                <c:pt idx="3">
                  <c:v>2920.0816025188919</c:v>
                </c:pt>
                <c:pt idx="4">
                  <c:v>2945.1020031486146</c:v>
                </c:pt>
                <c:pt idx="5">
                  <c:v>2963.5976068973814</c:v>
                </c:pt>
                <c:pt idx="6">
                  <c:v>2982.0932106461482</c:v>
                </c:pt>
                <c:pt idx="7">
                  <c:v>2996.605675877337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'WBs Feb_2018'!$B$18</c:f>
              <c:strCache>
                <c:ptCount val="1"/>
                <c:pt idx="0">
                  <c:v>Existing Yield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Feb_2018'!$C$18:$AU$18</c:f>
              <c:numCache>
                <c:formatCode>General</c:formatCode>
                <c:ptCount val="45"/>
                <c:pt idx="0">
                  <c:v>2986</c:v>
                </c:pt>
                <c:pt idx="1">
                  <c:v>2986</c:v>
                </c:pt>
                <c:pt idx="2">
                  <c:v>2986</c:v>
                </c:pt>
                <c:pt idx="3">
                  <c:v>2986</c:v>
                </c:pt>
                <c:pt idx="4">
                  <c:v>2986</c:v>
                </c:pt>
                <c:pt idx="5">
                  <c:v>2986</c:v>
                </c:pt>
                <c:pt idx="6">
                  <c:v>2986</c:v>
                </c:pt>
                <c:pt idx="7">
                  <c:v>2986</c:v>
                </c:pt>
                <c:pt idx="8">
                  <c:v>2986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'WBs Feb_2018'!$B$28</c:f>
              <c:strCache>
                <c:ptCount val="1"/>
                <c:pt idx="0">
                  <c:v>Feb 2018 LHWP Rule &gt; AOA 2017 (high,relaistic - no WC/WDM)</c:v>
                </c:pt>
              </c:strCache>
            </c:strRef>
          </c:tx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Feb_2018'!$C$28:$AU$28</c:f>
              <c:numCache>
                <c:formatCode>General</c:formatCode>
                <c:ptCount val="45"/>
                <c:pt idx="11" formatCode="0">
                  <c:v>3022.4988562972521</c:v>
                </c:pt>
                <c:pt idx="12" formatCode="0">
                  <c:v>3048.6833458579517</c:v>
                </c:pt>
                <c:pt idx="13" formatCode="0">
                  <c:v>3066.2659033207842</c:v>
                </c:pt>
                <c:pt idx="14" formatCode="0">
                  <c:v>3090.7542778051193</c:v>
                </c:pt>
                <c:pt idx="15" formatCode="0">
                  <c:v>3121.4073345077995</c:v>
                </c:pt>
                <c:pt idx="16" formatCode="0">
                  <c:v>3171.2642418057653</c:v>
                </c:pt>
                <c:pt idx="17" formatCode="0">
                  <c:v>3201.9602558490219</c:v>
                </c:pt>
                <c:pt idx="18" formatCode="0">
                  <c:v>3232.9945856914642</c:v>
                </c:pt>
                <c:pt idx="19" formatCode="0">
                  <c:v>3257.3714181822966</c:v>
                </c:pt>
                <c:pt idx="20" formatCode="0">
                  <c:v>3290.2034878795803</c:v>
                </c:pt>
                <c:pt idx="21" formatCode="0">
                  <c:v>3323.7284008835591</c:v>
                </c:pt>
                <c:pt idx="22" formatCode="0">
                  <c:v>3351.1072518776618</c:v>
                </c:pt>
                <c:pt idx="23" formatCode="0">
                  <c:v>3369.8655101306776</c:v>
                </c:pt>
                <c:pt idx="24" formatCode="0">
                  <c:v>3389.930465524903</c:v>
                </c:pt>
                <c:pt idx="25" formatCode="0">
                  <c:v>3393.0176392370513</c:v>
                </c:pt>
                <c:pt idx="26" formatCode="0">
                  <c:v>3395.4082402902795</c:v>
                </c:pt>
                <c:pt idx="27" formatCode="0">
                  <c:v>3406.2987855846945</c:v>
                </c:pt>
                <c:pt idx="28" formatCode="0">
                  <c:v>3414.8883517230333</c:v>
                </c:pt>
                <c:pt idx="29" formatCode="0">
                  <c:v>3429.5960989781988</c:v>
                </c:pt>
                <c:pt idx="30" formatCode="0">
                  <c:v>3448.4300926453138</c:v>
                </c:pt>
                <c:pt idx="31" formatCode="0">
                  <c:v>3467.4495032224909</c:v>
                </c:pt>
                <c:pt idx="32" formatCode="0">
                  <c:v>3486.6549497215415</c:v>
                </c:pt>
                <c:pt idx="33" formatCode="0">
                  <c:v>3506.0469764968643</c:v>
                </c:pt>
                <c:pt idx="34" formatCode="0">
                  <c:v>3525.6260478084482</c:v>
                </c:pt>
                <c:pt idx="35" formatCode="0">
                  <c:v>3545.4671379841875</c:v>
                </c:pt>
                <c:pt idx="36" formatCode="0">
                  <c:v>3565.5724717647422</c:v>
                </c:pt>
                <c:pt idx="37" formatCode="0">
                  <c:v>3585.9459285914013</c:v>
                </c:pt>
                <c:pt idx="38" formatCode="0">
                  <c:v>3606.5914655788179</c:v>
                </c:pt>
                <c:pt idx="39" formatCode="0">
                  <c:v>3627.5131194833498</c:v>
                </c:pt>
                <c:pt idx="40" formatCode="0">
                  <c:v>3648.2686619265269</c:v>
                </c:pt>
                <c:pt idx="41" formatCode="0">
                  <c:v>3669.3086418917146</c:v>
                </c:pt>
                <c:pt idx="42" formatCode="0">
                  <c:v>3690.6373474634279</c:v>
                </c:pt>
                <c:pt idx="43" formatCode="0">
                  <c:v>3712.2591548438054</c:v>
                </c:pt>
                <c:pt idx="44" formatCode="0">
                  <c:v>3734.1785306320344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'WBs Feb_2018'!$B$29</c:f>
              <c:strCache>
                <c:ptCount val="1"/>
                <c:pt idx="0">
                  <c:v>Feb 2018 LHWP Rule &gt; AOA 2017 (high,relaistic - with WC/WDM)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Feb_2018'!$C$29:$AU$29</c:f>
              <c:numCache>
                <c:formatCode>General</c:formatCode>
                <c:ptCount val="45"/>
                <c:pt idx="11" formatCode="0">
                  <c:v>3022.4988562972521</c:v>
                </c:pt>
                <c:pt idx="12" formatCode="0">
                  <c:v>3022.4988562972521</c:v>
                </c:pt>
                <c:pt idx="13" formatCode="0">
                  <c:v>3022.4988562972521</c:v>
                </c:pt>
                <c:pt idx="14" formatCode="0">
                  <c:v>3022.4988562972521</c:v>
                </c:pt>
                <c:pt idx="15" formatCode="0">
                  <c:v>3022.4988562972521</c:v>
                </c:pt>
                <c:pt idx="16" formatCode="0">
                  <c:v>3026.2642418057653</c:v>
                </c:pt>
                <c:pt idx="17" formatCode="0">
                  <c:v>3040.5150253153529</c:v>
                </c:pt>
                <c:pt idx="18" formatCode="0">
                  <c:v>3068.7711751536317</c:v>
                </c:pt>
                <c:pt idx="19" formatCode="0">
                  <c:v>3090.3415335355435</c:v>
                </c:pt>
                <c:pt idx="20" formatCode="0">
                  <c:v>3121.0496543254139</c:v>
                </c:pt>
                <c:pt idx="21" formatCode="0">
                  <c:v>3152.4193619117536</c:v>
                </c:pt>
                <c:pt idx="22" formatCode="0">
                  <c:v>3177.6259152752609</c:v>
                </c:pt>
                <c:pt idx="23" formatCode="0">
                  <c:v>3194.2191410850469</c:v>
                </c:pt>
                <c:pt idx="24" formatCode="0">
                  <c:v>3210.3375682330211</c:v>
                </c:pt>
                <c:pt idx="25" formatCode="0">
                  <c:v>3210.039986653188</c:v>
                </c:pt>
                <c:pt idx="26" formatCode="0">
                  <c:v>3209.0404532563198</c:v>
                </c:pt>
                <c:pt idx="27" formatCode="0">
                  <c:v>3216.5514228766974</c:v>
                </c:pt>
                <c:pt idx="28" formatCode="0">
                  <c:v>3221.7721286307778</c:v>
                </c:pt>
                <c:pt idx="29" formatCode="0">
                  <c:v>3233.1218987943894</c:v>
                </c:pt>
                <c:pt idx="30" formatCode="0">
                  <c:v>3247.6590976926118</c:v>
                </c:pt>
                <c:pt idx="31" formatCode="0">
                  <c:v>3262.370937316407</c:v>
                </c:pt>
                <c:pt idx="32" formatCode="0">
                  <c:v>3277.2579289157252</c:v>
                </c:pt>
                <c:pt idx="33" formatCode="0">
                  <c:v>3292.3205080055127</c:v>
                </c:pt>
                <c:pt idx="34" formatCode="0">
                  <c:v>3307.5590289178986</c:v>
                </c:pt>
                <c:pt idx="35" formatCode="0">
                  <c:v>3323.0483549536416</c:v>
                </c:pt>
                <c:pt idx="36" formatCode="0">
                  <c:v>3338.7905987159788</c:v>
                </c:pt>
                <c:pt idx="37" formatCode="0">
                  <c:v>3354.7895263874443</c:v>
                </c:pt>
                <c:pt idx="38" formatCode="0">
                  <c:v>3371.0489806913047</c:v>
                </c:pt>
                <c:pt idx="39" formatCode="0">
                  <c:v>3387.5728828486308</c:v>
                </c:pt>
                <c:pt idx="40" formatCode="0">
                  <c:v>3403.9188877903271</c:v>
                </c:pt>
                <c:pt idx="41" formatCode="0">
                  <c:v>3420.5374266422104</c:v>
                </c:pt>
                <c:pt idx="42" formatCode="0">
                  <c:v>3437.43266845267</c:v>
                </c:pt>
                <c:pt idx="43" formatCode="0">
                  <c:v>3454.6088691973887</c:v>
                </c:pt>
                <c:pt idx="44" formatCode="0">
                  <c:v>3475.2895503659565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'WBs Feb_2018'!$B$42</c:f>
              <c:strCache>
                <c:ptCount val="1"/>
                <c:pt idx="0">
                  <c:v>System yield (LHWP 2, Komati unused):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Feb_2018'!$C$42:$AU$42</c:f>
              <c:numCache>
                <c:formatCode>General</c:formatCode>
                <c:ptCount val="45"/>
                <c:pt idx="0">
                  <c:v>2986</c:v>
                </c:pt>
                <c:pt idx="1">
                  <c:v>2986</c:v>
                </c:pt>
                <c:pt idx="2">
                  <c:v>2986</c:v>
                </c:pt>
                <c:pt idx="3">
                  <c:v>2986</c:v>
                </c:pt>
                <c:pt idx="4">
                  <c:v>2986</c:v>
                </c:pt>
                <c:pt idx="5">
                  <c:v>2986</c:v>
                </c:pt>
                <c:pt idx="6">
                  <c:v>2986</c:v>
                </c:pt>
                <c:pt idx="7">
                  <c:v>2986</c:v>
                </c:pt>
                <c:pt idx="8">
                  <c:v>2986</c:v>
                </c:pt>
                <c:pt idx="9">
                  <c:v>2986</c:v>
                </c:pt>
                <c:pt idx="10">
                  <c:v>2986</c:v>
                </c:pt>
                <c:pt idx="11">
                  <c:v>2986</c:v>
                </c:pt>
                <c:pt idx="12">
                  <c:v>2966</c:v>
                </c:pt>
                <c:pt idx="13">
                  <c:v>2946</c:v>
                </c:pt>
                <c:pt idx="14">
                  <c:v>2900.4490000000001</c:v>
                </c:pt>
                <c:pt idx="15">
                  <c:v>2887.9720000000002</c:v>
                </c:pt>
                <c:pt idx="16">
                  <c:v>2906.752</c:v>
                </c:pt>
                <c:pt idx="17">
                  <c:v>2949.4380000000001</c:v>
                </c:pt>
                <c:pt idx="18">
                  <c:v>2946.2840000000001</c:v>
                </c:pt>
                <c:pt idx="19">
                  <c:v>2941.5120000000002</c:v>
                </c:pt>
                <c:pt idx="20">
                  <c:v>3089.09</c:v>
                </c:pt>
                <c:pt idx="21">
                  <c:v>3088.0940000000001</c:v>
                </c:pt>
                <c:pt idx="22">
                  <c:v>3084.348</c:v>
                </c:pt>
                <c:pt idx="23">
                  <c:v>3077.8110000000001</c:v>
                </c:pt>
                <c:pt idx="24">
                  <c:v>3072.029</c:v>
                </c:pt>
                <c:pt idx="25">
                  <c:v>3352.1840000000002</c:v>
                </c:pt>
                <c:pt idx="26">
                  <c:v>3347.864</c:v>
                </c:pt>
                <c:pt idx="27">
                  <c:v>3346.21</c:v>
                </c:pt>
                <c:pt idx="28">
                  <c:v>3344.4369999999999</c:v>
                </c:pt>
                <c:pt idx="29">
                  <c:v>3342.9630000000002</c:v>
                </c:pt>
                <c:pt idx="30">
                  <c:v>3342.9630000000002</c:v>
                </c:pt>
                <c:pt idx="31">
                  <c:v>3342.9630000000002</c:v>
                </c:pt>
                <c:pt idx="32">
                  <c:v>3342.9630000000002</c:v>
                </c:pt>
                <c:pt idx="33">
                  <c:v>3342.9630000000002</c:v>
                </c:pt>
                <c:pt idx="34">
                  <c:v>3342.9630000000002</c:v>
                </c:pt>
                <c:pt idx="35">
                  <c:v>3342.9630000000002</c:v>
                </c:pt>
                <c:pt idx="36">
                  <c:v>3342.9630000000002</c:v>
                </c:pt>
                <c:pt idx="37">
                  <c:v>3342.9630000000002</c:v>
                </c:pt>
                <c:pt idx="38">
                  <c:v>3342.9630000000002</c:v>
                </c:pt>
                <c:pt idx="39">
                  <c:v>3342.9630000000002</c:v>
                </c:pt>
                <c:pt idx="40">
                  <c:v>3342.9630000000002</c:v>
                </c:pt>
                <c:pt idx="41">
                  <c:v>3342.9630000000002</c:v>
                </c:pt>
                <c:pt idx="42">
                  <c:v>3342.9630000000002</c:v>
                </c:pt>
                <c:pt idx="43">
                  <c:v>3342.9630000000002</c:v>
                </c:pt>
                <c:pt idx="44">
                  <c:v>3342.9630000000002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'WBs Feb_2018'!$B$41</c:f>
              <c:strCache>
                <c:ptCount val="1"/>
                <c:pt idx="0">
                  <c:v>System yield (Komati unused, dilution):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'WBs Feb_2018'!$C$1:$AU$1</c:f>
              <c:numCache>
                <c:formatCode>General</c:formatCode>
                <c:ptCount val="45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  <c:pt idx="36">
                  <c:v>2042</c:v>
                </c:pt>
                <c:pt idx="37">
                  <c:v>2043</c:v>
                </c:pt>
                <c:pt idx="38">
                  <c:v>2044</c:v>
                </c:pt>
                <c:pt idx="39">
                  <c:v>2045</c:v>
                </c:pt>
                <c:pt idx="40">
                  <c:v>2046</c:v>
                </c:pt>
                <c:pt idx="41">
                  <c:v>2047</c:v>
                </c:pt>
                <c:pt idx="42">
                  <c:v>2048</c:v>
                </c:pt>
                <c:pt idx="43">
                  <c:v>2049</c:v>
                </c:pt>
                <c:pt idx="44">
                  <c:v>2050</c:v>
                </c:pt>
              </c:numCache>
            </c:numRef>
          </c:xVal>
          <c:yVal>
            <c:numRef>
              <c:f>'WBs Feb_2018'!$C$41:$AU$41</c:f>
              <c:numCache>
                <c:formatCode>General</c:formatCode>
                <c:ptCount val="45"/>
                <c:pt idx="0">
                  <c:v>2986</c:v>
                </c:pt>
                <c:pt idx="1">
                  <c:v>2986</c:v>
                </c:pt>
                <c:pt idx="2">
                  <c:v>2986</c:v>
                </c:pt>
                <c:pt idx="3">
                  <c:v>2986</c:v>
                </c:pt>
                <c:pt idx="4">
                  <c:v>2986</c:v>
                </c:pt>
                <c:pt idx="5">
                  <c:v>2986</c:v>
                </c:pt>
                <c:pt idx="6">
                  <c:v>2986</c:v>
                </c:pt>
                <c:pt idx="7">
                  <c:v>2986</c:v>
                </c:pt>
                <c:pt idx="8">
                  <c:v>2986</c:v>
                </c:pt>
                <c:pt idx="9">
                  <c:v>2986</c:v>
                </c:pt>
                <c:pt idx="10">
                  <c:v>2986</c:v>
                </c:pt>
                <c:pt idx="11">
                  <c:v>2986</c:v>
                </c:pt>
                <c:pt idx="12">
                  <c:v>2966</c:v>
                </c:pt>
                <c:pt idx="13">
                  <c:v>2946</c:v>
                </c:pt>
                <c:pt idx="14">
                  <c:v>2900.4490000000001</c:v>
                </c:pt>
                <c:pt idx="15">
                  <c:v>2887.9720000000002</c:v>
                </c:pt>
                <c:pt idx="16">
                  <c:v>2906.752</c:v>
                </c:pt>
                <c:pt idx="17">
                  <c:v>2949.4380000000001</c:v>
                </c:pt>
                <c:pt idx="18">
                  <c:v>2946.2840000000001</c:v>
                </c:pt>
                <c:pt idx="19">
                  <c:v>2941.5120000000002</c:v>
                </c:pt>
                <c:pt idx="20">
                  <c:v>2938.09</c:v>
                </c:pt>
                <c:pt idx="21">
                  <c:v>2937.0940000000001</c:v>
                </c:pt>
                <c:pt idx="22">
                  <c:v>2933.348</c:v>
                </c:pt>
                <c:pt idx="23">
                  <c:v>2926.8110000000001</c:v>
                </c:pt>
                <c:pt idx="24">
                  <c:v>2921.029</c:v>
                </c:pt>
                <c:pt idx="25">
                  <c:v>2915.1840000000002</c:v>
                </c:pt>
                <c:pt idx="26">
                  <c:v>2910.864</c:v>
                </c:pt>
                <c:pt idx="27">
                  <c:v>2909.21</c:v>
                </c:pt>
                <c:pt idx="28">
                  <c:v>2907.4369999999999</c:v>
                </c:pt>
                <c:pt idx="29">
                  <c:v>2905.9630000000002</c:v>
                </c:pt>
                <c:pt idx="30">
                  <c:v>2905.9630000000002</c:v>
                </c:pt>
                <c:pt idx="31">
                  <c:v>2905.9630000000002</c:v>
                </c:pt>
                <c:pt idx="32">
                  <c:v>2905.9630000000002</c:v>
                </c:pt>
                <c:pt idx="33">
                  <c:v>2905.9630000000002</c:v>
                </c:pt>
                <c:pt idx="34">
                  <c:v>2905.9630000000002</c:v>
                </c:pt>
                <c:pt idx="35">
                  <c:v>2905.9630000000002</c:v>
                </c:pt>
                <c:pt idx="36">
                  <c:v>2905.9630000000002</c:v>
                </c:pt>
                <c:pt idx="37">
                  <c:v>2905.9630000000002</c:v>
                </c:pt>
                <c:pt idx="38">
                  <c:v>2905.9630000000002</c:v>
                </c:pt>
                <c:pt idx="39">
                  <c:v>2905.9630000000002</c:v>
                </c:pt>
                <c:pt idx="40">
                  <c:v>2905.9630000000002</c:v>
                </c:pt>
                <c:pt idx="41">
                  <c:v>2905.9630000000002</c:v>
                </c:pt>
                <c:pt idx="42">
                  <c:v>2905.9630000000002</c:v>
                </c:pt>
                <c:pt idx="43">
                  <c:v>2905.9630000000002</c:v>
                </c:pt>
                <c:pt idx="44">
                  <c:v>2905.9630000000002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59744"/>
        <c:axId val="90165632"/>
      </c:scatterChart>
      <c:valAx>
        <c:axId val="90159744"/>
        <c:scaling>
          <c:orientation val="minMax"/>
          <c:max val="2050"/>
          <c:min val="2005"/>
        </c:scaling>
        <c:delete val="0"/>
        <c:axPos val="b"/>
        <c:majorGridlines/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165632"/>
        <c:crosses val="autoZero"/>
        <c:crossBetween val="midCat"/>
        <c:majorUnit val="5"/>
        <c:minorUnit val="1"/>
      </c:valAx>
      <c:valAx>
        <c:axId val="90165632"/>
        <c:scaling>
          <c:orientation val="minMax"/>
          <c:max val="3900"/>
          <c:min val="2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Yield / Water Requirements (million m</a:t>
                </a:r>
                <a:r>
                  <a:rPr lang="en-GB" sz="1400" b="1" i="0" u="none" strike="noStrike" baseline="30000">
                    <a:solidFill>
                      <a:srgbClr val="000000"/>
                    </a:solidFill>
                    <a:latin typeface="Calibri"/>
                  </a:rPr>
                  <a:t>3</a:t>
                </a:r>
                <a:r>
                  <a:rPr lang="en-GB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/a)</a:t>
                </a:r>
              </a:p>
            </c:rich>
          </c:tx>
          <c:layout>
            <c:manualLayout>
              <c:xMode val="edge"/>
              <c:yMode val="edge"/>
              <c:x val="1.5277740884799039E-2"/>
              <c:y val="0.1167819841728823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159744"/>
        <c:crosses val="autoZero"/>
        <c:crossBetween val="midCat"/>
      </c:valAx>
      <c:spPr>
        <a:gradFill>
          <a:gsLst>
            <a:gs pos="0">
              <a:srgbClr val="A695B7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2700000" scaled="1"/>
        </a:gra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8356697819312"/>
          <c:y val="6.2786764705882417E-2"/>
          <c:w val="0.77965122014537946"/>
          <c:h val="0.69376143790849776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IVRS!$C$101</c:f>
              <c:strCache>
                <c:ptCount val="1"/>
                <c:pt idx="0">
                  <c:v>Billed metered</c:v>
                </c:pt>
              </c:strCache>
            </c:strRef>
          </c:tx>
          <c:spPr>
            <a:solidFill>
              <a:srgbClr val="78B832"/>
            </a:solidFill>
          </c:spPr>
          <c:invertIfNegative val="0"/>
          <c:dPt>
            <c:idx val="11"/>
            <c:invertIfNegative val="0"/>
            <c:bubble3D val="0"/>
          </c:dPt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IVRS!$D$101:$S$101</c:f>
              <c:numCache>
                <c:formatCode>_ * #,##0_ ;_ * \-#,##0_ ;_ * "-"??_ ;_ @_ </c:formatCode>
                <c:ptCount val="13"/>
                <c:pt idx="0">
                  <c:v>724355243</c:v>
                </c:pt>
                <c:pt idx="1">
                  <c:v>734622018.5</c:v>
                </c:pt>
                <c:pt idx="2">
                  <c:v>712310669.44000006</c:v>
                </c:pt>
                <c:pt idx="3">
                  <c:v>751569887</c:v>
                </c:pt>
                <c:pt idx="4">
                  <c:v>800726234</c:v>
                </c:pt>
                <c:pt idx="5">
                  <c:v>829480030.72777665</c:v>
                </c:pt>
                <c:pt idx="6">
                  <c:v>816014162.67751873</c:v>
                </c:pt>
                <c:pt idx="7">
                  <c:v>789296260.5</c:v>
                </c:pt>
                <c:pt idx="8">
                  <c:v>798432417.98085332</c:v>
                </c:pt>
                <c:pt idx="9">
                  <c:v>793125390.59376836</c:v>
                </c:pt>
                <c:pt idx="10">
                  <c:v>772842408</c:v>
                </c:pt>
                <c:pt idx="11">
                  <c:v>782956475</c:v>
                </c:pt>
                <c:pt idx="12">
                  <c:v>930400000</c:v>
                </c:pt>
              </c:numCache>
            </c:numRef>
          </c:val>
        </c:ser>
        <c:ser>
          <c:idx val="3"/>
          <c:order val="2"/>
          <c:tx>
            <c:strRef>
              <c:f>IVRS!$C$102</c:f>
              <c:strCache>
                <c:ptCount val="1"/>
                <c:pt idx="0">
                  <c:v>Billed unmetered</c:v>
                </c:pt>
              </c:strCache>
            </c:strRef>
          </c:tx>
          <c:spPr>
            <a:solidFill>
              <a:srgbClr val="7E36B4"/>
            </a:solidFill>
          </c:spPr>
          <c:invertIfNegative val="0"/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IVRS!$D$102:$S$102</c:f>
              <c:numCache>
                <c:formatCode>_ * #,##0_ ;_ * \-#,##0_ ;_ * "-"??_ ;_ @_ </c:formatCode>
                <c:ptCount val="13"/>
                <c:pt idx="0">
                  <c:v>44584883.924999997</c:v>
                </c:pt>
                <c:pt idx="1">
                  <c:v>39402048</c:v>
                </c:pt>
                <c:pt idx="2">
                  <c:v>45590595</c:v>
                </c:pt>
                <c:pt idx="3">
                  <c:v>40457651</c:v>
                </c:pt>
                <c:pt idx="4">
                  <c:v>42893326</c:v>
                </c:pt>
                <c:pt idx="5">
                  <c:v>47241260</c:v>
                </c:pt>
                <c:pt idx="6">
                  <c:v>50269683</c:v>
                </c:pt>
                <c:pt idx="7">
                  <c:v>106615067</c:v>
                </c:pt>
                <c:pt idx="8">
                  <c:v>109297086</c:v>
                </c:pt>
                <c:pt idx="9">
                  <c:v>115483320</c:v>
                </c:pt>
                <c:pt idx="10">
                  <c:v>114189870</c:v>
                </c:pt>
                <c:pt idx="11">
                  <c:v>101668394</c:v>
                </c:pt>
                <c:pt idx="12">
                  <c:v>105500000</c:v>
                </c:pt>
              </c:numCache>
            </c:numRef>
          </c:val>
        </c:ser>
        <c:ser>
          <c:idx val="5"/>
          <c:order val="3"/>
          <c:tx>
            <c:strRef>
              <c:f>IVRS!$C$103</c:f>
              <c:strCache>
                <c:ptCount val="1"/>
                <c:pt idx="0">
                  <c:v>Non-Revenue water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1"/>
            <c:invertIfNegative val="0"/>
            <c:bubble3D val="0"/>
          </c:dPt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IVRS!$D$103:$S$103</c:f>
              <c:numCache>
                <c:formatCode>_ * #,##0_ ;_ * \-#,##0_ ;_ * "-"??_ ;_ @_ </c:formatCode>
                <c:ptCount val="13"/>
                <c:pt idx="0">
                  <c:v>396094465.07500005</c:v>
                </c:pt>
                <c:pt idx="1">
                  <c:v>430596412.34753799</c:v>
                </c:pt>
                <c:pt idx="2">
                  <c:v>425043280.55999994</c:v>
                </c:pt>
                <c:pt idx="3">
                  <c:v>491349160</c:v>
                </c:pt>
                <c:pt idx="4">
                  <c:v>452453655</c:v>
                </c:pt>
                <c:pt idx="5">
                  <c:v>460814954.27222359</c:v>
                </c:pt>
                <c:pt idx="6">
                  <c:v>499096333.74088919</c:v>
                </c:pt>
                <c:pt idx="7">
                  <c:v>507611798.5</c:v>
                </c:pt>
                <c:pt idx="8">
                  <c:v>512372385.01914668</c:v>
                </c:pt>
                <c:pt idx="9">
                  <c:v>504422576.40623164</c:v>
                </c:pt>
                <c:pt idx="10">
                  <c:v>489094781</c:v>
                </c:pt>
                <c:pt idx="11">
                  <c:v>400650960</c:v>
                </c:pt>
                <c:pt idx="12">
                  <c:v>337214426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045376"/>
        <c:axId val="105075840"/>
      </c:barChart>
      <c:lineChart>
        <c:grouping val="standard"/>
        <c:varyColors val="0"/>
        <c:ser>
          <c:idx val="0"/>
          <c:order val="4"/>
          <c:tx>
            <c:strRef>
              <c:f>IVRS!$C$104</c:f>
              <c:strCache>
                <c:ptCount val="1"/>
                <c:pt idx="0">
                  <c:v>Projected SIV without WDM</c:v>
                </c:pt>
              </c:strCache>
            </c:strRef>
          </c:tx>
          <c:spPr>
            <a:ln w="19050"/>
          </c:spPr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IVRS!$D$104:$S$104</c:f>
              <c:numCache>
                <c:formatCode>General</c:formatCode>
                <c:ptCount val="13"/>
                <c:pt idx="4" formatCode="_ * #,##0_ ;_ * \-#,##0_ ;_ * &quot;-&quot;??_ ;_ @_ ">
                  <c:v>1300613343</c:v>
                </c:pt>
                <c:pt idx="5" formatCode="_ * #,##0_ ;_ * \-#,##0_ ;_ * &quot;-&quot;??_ ;_ @_ ">
                  <c:v>1325208539</c:v>
                </c:pt>
                <c:pt idx="6" formatCode="_ * #,##0_ ;_ * \-#,##0_ ;_ * &quot;-&quot;??_ ;_ @_ ">
                  <c:v>1350262570</c:v>
                </c:pt>
                <c:pt idx="7" formatCode="_ * #,##0_ ;_ * \-#,##0_ ;_ * &quot;-&quot;??_ ;_ @_ ">
                  <c:v>1375784167</c:v>
                </c:pt>
                <c:pt idx="8" formatCode="_ * #,##0_ ;_ * \-#,##0_ ;_ * &quot;-&quot;??_ ;_ @_ ">
                  <c:v>1388841059.75</c:v>
                </c:pt>
                <c:pt idx="9" formatCode="_ * #,##0_ ;_ * \-#,##0_ ;_ * &quot;-&quot;??_ ;_ @_ ">
                  <c:v>1401897952.5</c:v>
                </c:pt>
                <c:pt idx="10" formatCode="_ * #,##0_ ;_ * \-#,##0_ ;_ * &quot;-&quot;??_ ;_ @_ ">
                  <c:v>1414954845.25</c:v>
                </c:pt>
                <c:pt idx="11" formatCode="_ * #,##0_ ;_ * \-#,##0_ ;_ * &quot;-&quot;??_ ;_ @_ ">
                  <c:v>1425052022</c:v>
                </c:pt>
                <c:pt idx="12" formatCode="_ * #,##0_ ;_ * \-#,##0_ ;_ * &quot;-&quot;??_ ;_ @_ ">
                  <c:v>1554334603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IVRS!$C$105</c:f>
              <c:strCache>
                <c:ptCount val="1"/>
                <c:pt idx="0">
                  <c:v>Projected SIV with WDM</c:v>
                </c:pt>
              </c:strCache>
            </c:strRef>
          </c:tx>
          <c:spPr>
            <a:ln w="19050"/>
          </c:spPr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IVRS!$D$105:$S$105</c:f>
              <c:numCache>
                <c:formatCode>General</c:formatCode>
                <c:ptCount val="13"/>
                <c:pt idx="4" formatCode="_ * #,##0_ ;_ * \-#,##0_ ;_ * &quot;-&quot;??_ ;_ @_ ">
                  <c:v>1300613343</c:v>
                </c:pt>
                <c:pt idx="5" formatCode="_ * #,##0_ ;_ * \-#,##0_ ;_ * &quot;-&quot;??_ ;_ @_ ">
                  <c:v>1273402875</c:v>
                </c:pt>
                <c:pt idx="6" formatCode="_ * #,##0_ ;_ * \-#,##0_ ;_ * &quot;-&quot;??_ ;_ @_ ">
                  <c:v>1268011188</c:v>
                </c:pt>
                <c:pt idx="7" formatCode="_ * #,##0_ ;_ * \-#,##0_ ;_ * &quot;-&quot;??_ ;_ @_ ">
                  <c:v>1262935804</c:v>
                </c:pt>
                <c:pt idx="8" formatCode="_ * #,##0_ ;_ * \-#,##0_ ;_ * &quot;-&quot;??_ ;_ @_ ">
                  <c:v>1261797858.75</c:v>
                </c:pt>
                <c:pt idx="9" formatCode="_ * #,##0_ ;_ * \-#,##0_ ;_ * &quot;-&quot;??_ ;_ @_ ">
                  <c:v>1260659913.5</c:v>
                </c:pt>
                <c:pt idx="10" formatCode="_ * #,##0_ ;_ * \-#,##0_ ;_ * &quot;-&quot;??_ ;_ @_ ">
                  <c:v>1259521968.25</c:v>
                </c:pt>
                <c:pt idx="11" formatCode="_ * #,##0_ ;_ * \-#,##0_ ;_ * &quot;-&quot;??_ ;_ @_ ">
                  <c:v>1260965718.75</c:v>
                </c:pt>
                <c:pt idx="12" formatCode="_ * #,##0_ ;_ * \-#,##0_ ;_ * &quot;-&quot;??_ ;_ @_ ">
                  <c:v>1373114426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45376"/>
        <c:axId val="105075840"/>
      </c:lineChart>
      <c:lineChart>
        <c:grouping val="standard"/>
        <c:varyColors val="0"/>
        <c:ser>
          <c:idx val="1"/>
          <c:order val="0"/>
          <c:tx>
            <c:strRef>
              <c:f>IVRS!$C$100</c:f>
              <c:strCache>
                <c:ptCount val="1"/>
                <c:pt idx="0">
                  <c:v>% Non-revenue water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8000"/>
              </a:solidFill>
            </c:spPr>
          </c:marker>
          <c:dLbls>
            <c:spPr>
              <a:solidFill>
                <a:schemeClr val="bg1">
                  <a:alpha val="70000"/>
                </a:schemeClr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IVRS!$D$99:$S$99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IVRS!$D$100:$S$100</c:f>
              <c:numCache>
                <c:formatCode>0.0%</c:formatCode>
                <c:ptCount val="13"/>
                <c:pt idx="0">
                  <c:v>0.3399851539129235</c:v>
                </c:pt>
                <c:pt idx="1">
                  <c:v>0.35745400307281022</c:v>
                </c:pt>
                <c:pt idx="2">
                  <c:v>0.35930955711875734</c:v>
                </c:pt>
                <c:pt idx="3">
                  <c:v>0.3828565383536362</c:v>
                </c:pt>
                <c:pt idx="4">
                  <c:v>0.34909575305126572</c:v>
                </c:pt>
                <c:pt idx="5">
                  <c:v>0.3445252089390845</c:v>
                </c:pt>
                <c:pt idx="6">
                  <c:v>0.36553653060459862</c:v>
                </c:pt>
                <c:pt idx="7">
                  <c:v>0.36166970753569189</c:v>
                </c:pt>
                <c:pt idx="8">
                  <c:v>0.36079973485560701</c:v>
                </c:pt>
                <c:pt idx="9">
                  <c:v>0.35697905704350597</c:v>
                </c:pt>
                <c:pt idx="10">
                  <c:v>0.35541396980843759</c:v>
                </c:pt>
                <c:pt idx="11">
                  <c:v>0.31172371794443821</c:v>
                </c:pt>
                <c:pt idx="12">
                  <c:v>0.24558363062453178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77760"/>
        <c:axId val="105079552"/>
      </c:lineChart>
      <c:catAx>
        <c:axId val="105045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5075840"/>
        <c:crosses val="autoZero"/>
        <c:auto val="0"/>
        <c:lblAlgn val="ctr"/>
        <c:lblOffset val="100"/>
        <c:noMultiLvlLbl val="0"/>
      </c:catAx>
      <c:valAx>
        <c:axId val="105075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System Input Volume (m³/annum)</a:t>
                </a:r>
              </a:p>
            </c:rich>
          </c:tx>
          <c:overlay val="0"/>
        </c:title>
        <c:numFmt formatCode="_ * #,##0_ ;_ * \-#,##0_ ;_ * &quot;-&quot;??_ ;_ @_ 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5045376"/>
        <c:crosses val="autoZero"/>
        <c:crossBetween val="between"/>
      </c:valAx>
      <c:catAx>
        <c:axId val="1050777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05079552"/>
        <c:crosses val="autoZero"/>
        <c:auto val="0"/>
        <c:lblAlgn val="ctr"/>
        <c:lblOffset val="100"/>
        <c:noMultiLvlLbl val="0"/>
      </c:catAx>
      <c:valAx>
        <c:axId val="105079552"/>
        <c:scaling>
          <c:orientation val="minMax"/>
          <c:max val="1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Non-revenue Water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507776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4.0375862575245929E-3"/>
          <c:y val="0.87971067106710676"/>
          <c:w val="0.88522438057101049"/>
          <c:h val="7.3345293209876539E-2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Narrow" panose="020B0606020202030204" pitchFamily="34" charset="0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IVRS!$G$49:$K$49</c:f>
              <c:numCache>
                <c:formatCode>"Water losses ="\ 0.000</c:formatCode>
                <c:ptCount val="5"/>
                <c:pt idx="0" formatCode="&quot;System Input Volume =&quot;\ 0.000">
                  <c:v>1374.0642909999999</c:v>
                </c:pt>
                <c:pt idx="1">
                  <c:v>389.37839920000005</c:v>
                </c:pt>
                <c:pt idx="2" formatCode="&quot;Real Losses =&quot;\ 0.000">
                  <c:v>277.75659142933335</c:v>
                </c:pt>
                <c:pt idx="3" formatCode="&quot;Real Losses =&quot;\ 0.000">
                  <c:v>277.75659142933335</c:v>
                </c:pt>
                <c:pt idx="4" formatCode="&quot;Non-revenue water =&quot;\ 0.000">
                  <c:v>480.48673320000006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IVRS!$G$50:$K$50</c:f>
              <c:numCache>
                <c:formatCode>"Authorised consumption ="\ 0.000</c:formatCode>
                <c:ptCount val="5"/>
                <c:pt idx="1">
                  <c:v>984.68589179999992</c:v>
                </c:pt>
                <c:pt idx="2" formatCode="&quot;Apparent losses =&quot;\ 0.000">
                  <c:v>111.62180777066669</c:v>
                </c:pt>
                <c:pt idx="3" formatCode="&quot;Apparent losses =&quot;\ 0.000">
                  <c:v>111.62180777066669</c:v>
                </c:pt>
                <c:pt idx="4" formatCode="&quot;Revenue water =&quot;\ 0.000">
                  <c:v>893.57755779999991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3.1688334501060356E-3"/>
                  <c:y val="-6.465104724515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IVRS!$G$51:$K$51</c:f>
              <c:numCache>
                <c:formatCode>General</c:formatCode>
                <c:ptCount val="5"/>
                <c:pt idx="2" formatCode="&quot;Unbilled authorised =&quot;\ 0.000">
                  <c:v>91.108333999999999</c:v>
                </c:pt>
                <c:pt idx="3" formatCode="&quot;Unbilled unmetered =&quot;\ 0.000">
                  <c:v>90.568982000000005</c:v>
                </c:pt>
              </c:numCache>
            </c:numRef>
          </c:val>
        </c:ser>
        <c:ser>
          <c:idx val="3"/>
          <c:order val="3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IVRS!$G$52:$K$52</c:f>
              <c:numCache>
                <c:formatCode>General</c:formatCode>
                <c:ptCount val="5"/>
                <c:pt idx="2" formatCode="&quot;Billed authorised =&quot;\ 0.000">
                  <c:v>893.57755779999991</c:v>
                </c:pt>
                <c:pt idx="3" formatCode="&quot;Unbilled metered =&quot;\ 0.000">
                  <c:v>0.53935200000000005</c:v>
                </c:pt>
              </c:numCache>
            </c:numRef>
          </c:val>
        </c:ser>
        <c:ser>
          <c:idx val="4"/>
          <c:order val="4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IVRS!$G$53:$K$53</c:f>
              <c:numCache>
                <c:formatCode>General</c:formatCode>
                <c:ptCount val="5"/>
                <c:pt idx="3" formatCode="&quot;Billed unmetered =&quot;\ 0.000">
                  <c:v>114.9598</c:v>
                </c:pt>
              </c:numCache>
            </c:numRef>
          </c:val>
        </c:ser>
        <c:ser>
          <c:idx val="5"/>
          <c:order val="5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IVRS!$G$54:$K$54</c:f>
              <c:numCache>
                <c:formatCode>General</c:formatCode>
                <c:ptCount val="5"/>
                <c:pt idx="3" formatCode="&quot;Billed metered =&quot;\ 0.000">
                  <c:v>778.61775779999994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2602112"/>
        <c:axId val="112616192"/>
      </c:barChart>
      <c:catAx>
        <c:axId val="11260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616192"/>
        <c:crosses val="autoZero"/>
        <c:auto val="1"/>
        <c:lblAlgn val="ctr"/>
        <c:lblOffset val="100"/>
        <c:noMultiLvlLbl val="0"/>
      </c:catAx>
      <c:valAx>
        <c:axId val="1126161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1260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IVRS!$C$130</c:f>
              <c:strCache>
                <c:ptCount val="1"/>
                <c:pt idx="0">
                  <c:v>Population served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numFmt formatCode="#,##0" sourceLinked="0"/>
            <c:spPr>
              <a:solidFill>
                <a:schemeClr val="bg1">
                  <a:alpha val="70000"/>
                </a:schemeClr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IVRS!$D$129:$S$129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IVRS!$D$130:$S$130</c:f>
              <c:numCache>
                <c:formatCode>_ * #,##0_ ;_ * \-#,##0_ ;_ * "-"??_ ;_ @_ </c:formatCode>
                <c:ptCount val="13"/>
                <c:pt idx="0">
                  <c:v>10070614</c:v>
                </c:pt>
                <c:pt idx="1">
                  <c:v>10160734</c:v>
                </c:pt>
                <c:pt idx="2">
                  <c:v>11184241</c:v>
                </c:pt>
                <c:pt idx="3">
                  <c:v>11292001</c:v>
                </c:pt>
                <c:pt idx="4">
                  <c:v>11379351</c:v>
                </c:pt>
                <c:pt idx="5">
                  <c:v>11467477.993666667</c:v>
                </c:pt>
                <c:pt idx="6">
                  <c:v>12320990</c:v>
                </c:pt>
                <c:pt idx="7">
                  <c:v>12486676.931232324</c:v>
                </c:pt>
                <c:pt idx="8">
                  <c:v>12486676.931232324</c:v>
                </c:pt>
                <c:pt idx="9">
                  <c:v>12558497</c:v>
                </c:pt>
                <c:pt idx="10">
                  <c:v>12558497</c:v>
                </c:pt>
                <c:pt idx="11">
                  <c:v>12498117.679014588</c:v>
                </c:pt>
                <c:pt idx="12">
                  <c:v>13360348.529203616</c:v>
                </c:pt>
              </c:numCache>
            </c:numRef>
          </c:val>
        </c:ser>
        <c:ser>
          <c:idx val="5"/>
          <c:order val="1"/>
          <c:tx>
            <c:strRef>
              <c:f>IVRS!$C$131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IVRS!$D$129:$S$129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IVRS!$D$131:$S$131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61824"/>
        <c:axId val="124884096"/>
      </c:barChart>
      <c:barChart>
        <c:barDir val="col"/>
        <c:grouping val="clustered"/>
        <c:varyColors val="0"/>
        <c:ser>
          <c:idx val="0"/>
          <c:order val="2"/>
          <c:tx>
            <c:strRef>
              <c:f>IVRS!$C$132</c:f>
              <c:strCache>
                <c:ptCount val="1"/>
                <c:pt idx="0">
                  <c:v>blank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IVRS!$D$129:$S$129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IVRS!$D$132:$S$132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3"/>
          <c:tx>
            <c:strRef>
              <c:f>IVRS!$C$133</c:f>
              <c:strCache>
                <c:ptCount val="1"/>
                <c:pt idx="0">
                  <c:v>Litres / capita / day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numFmt formatCode="#,##0" sourceLinked="0"/>
            <c:spPr>
              <a:solidFill>
                <a:schemeClr val="bg1">
                  <a:alpha val="70000"/>
                </a:schemeClr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IVRS!$D$129:$S$129</c:f>
              <c:numCache>
                <c:formatCode>mmm\-yy</c:formatCode>
                <c:ptCount val="13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41061</c:v>
                </c:pt>
                <c:pt idx="5">
                  <c:v>41426</c:v>
                </c:pt>
                <c:pt idx="6">
                  <c:v>41791</c:v>
                </c:pt>
                <c:pt idx="7">
                  <c:v>42156</c:v>
                </c:pt>
                <c:pt idx="8">
                  <c:v>42339</c:v>
                </c:pt>
                <c:pt idx="9">
                  <c:v>42522</c:v>
                </c:pt>
                <c:pt idx="10">
                  <c:v>42705</c:v>
                </c:pt>
                <c:pt idx="11">
                  <c:v>42887</c:v>
                </c:pt>
                <c:pt idx="12">
                  <c:v>44713</c:v>
                </c:pt>
              </c:numCache>
            </c:numRef>
          </c:cat>
          <c:val>
            <c:numRef>
              <c:f>IVRS!$D$133:$S$133</c:f>
              <c:numCache>
                <c:formatCode>0</c:formatCode>
                <c:ptCount val="13"/>
                <c:pt idx="0">
                  <c:v>316.94945258755303</c:v>
                </c:pt>
                <c:pt idx="1">
                  <c:v>324.8121719389909</c:v>
                </c:pt>
                <c:pt idx="2">
                  <c:v>289.77772911940195</c:v>
                </c:pt>
                <c:pt idx="3">
                  <c:v>307.5475668906434</c:v>
                </c:pt>
                <c:pt idx="4">
                  <c:v>307.81271305451332</c:v>
                </c:pt>
                <c:pt idx="5">
                  <c:v>314.24890036954639</c:v>
                </c:pt>
                <c:pt idx="6">
                  <c:v>298.60336430602655</c:v>
                </c:pt>
                <c:pt idx="7">
                  <c:v>303.05144481367222</c:v>
                </c:pt>
                <c:pt idx="8">
                  <c:v>306.90261630720983</c:v>
                </c:pt>
                <c:pt idx="9">
                  <c:v>302.25934346167583</c:v>
                </c:pt>
                <c:pt idx="10">
                  <c:v>296.16313620445555</c:v>
                </c:pt>
                <c:pt idx="11">
                  <c:v>277.13714329581194</c:v>
                </c:pt>
                <c:pt idx="12">
                  <c:v>277.04437337174789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88192"/>
        <c:axId val="124886016"/>
      </c:barChart>
      <c:catAx>
        <c:axId val="124861824"/>
        <c:scaling>
          <c:orientation val="minMax"/>
        </c:scaling>
        <c:delete val="0"/>
        <c:axPos val="b"/>
        <c:majorGridlines/>
        <c:numFmt formatCode="mmm\-yy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24884096"/>
        <c:crosses val="autoZero"/>
        <c:auto val="0"/>
        <c:lblAlgn val="ctr"/>
        <c:lblOffset val="100"/>
        <c:noMultiLvlLbl val="1"/>
      </c:catAx>
      <c:valAx>
        <c:axId val="12488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Population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crossAx val="124861824"/>
        <c:crosses val="autoZero"/>
        <c:crossBetween val="between"/>
      </c:valAx>
      <c:valAx>
        <c:axId val="1248860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Litres / capita / 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888192"/>
        <c:crosses val="max"/>
        <c:crossBetween val="between"/>
      </c:valAx>
      <c:dateAx>
        <c:axId val="1248881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4886016"/>
        <c:crosses val="autoZero"/>
        <c:auto val="1"/>
        <c:lblOffset val="100"/>
        <c:baseTimeUnit val="months"/>
      </c:dateAx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0.03495</cdr:x>
      <cdr:y>0.89183</cdr:y>
    </cdr:from>
    <cdr:to>
      <cdr:x>0.03495</cdr:x>
      <cdr:y>0.89306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0.03445</cdr:x>
      <cdr:y>0.896</cdr:y>
    </cdr:from>
    <cdr:to>
      <cdr:x>0.03445</cdr:x>
      <cdr:y>0.89698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0.10174</cdr:x>
      <cdr:y>0.06354</cdr:y>
    </cdr:to>
    <cdr:sp macro="" textlink="">
      <cdr:nvSpPr>
        <cdr:cNvPr id="8" name="Slide Number Placeholder 3"/>
        <cdr:cNvSpPr txBox="1"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930275" cy="36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 defTabSz="457200"/>
          <a:fld id="{1B04461F-6F81-4291-B258-CFB4B554D712}" type="slidenum">
            <a:rPr lang="en-GB" sz="14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rPr>
            <a:pPr algn="ctr" defTabSz="457200"/>
            <a:t>37</a:t>
          </a:fld>
          <a:endParaRPr lang="en-GB" sz="1400" dirty="0">
            <a:solidFill>
              <a:prstClr val="black"/>
            </a:solidFill>
            <a:latin typeface="Calibri" pitchFamily="34" charset="0"/>
            <a:ea typeface="ＭＳ Ｐゴシック" pitchFamily="34" charset="-128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0.10174</cdr:x>
      <cdr:y>0.06354</cdr:y>
    </cdr:to>
    <cdr:sp macro="" textlink="">
      <cdr:nvSpPr>
        <cdr:cNvPr id="9" name="Slide Number Placeholder 3"/>
        <cdr:cNvSpPr txBox="1"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930275" cy="36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 defTabSz="457200"/>
          <a:fld id="{1B04461F-6F81-4291-B258-CFB4B554D712}" type="slidenum">
            <a:rPr lang="en-GB" sz="14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rPr>
            <a:pPr algn="ctr" defTabSz="457200"/>
            <a:t>37</a:t>
          </a:fld>
          <a:endParaRPr lang="en-GB" sz="1400" dirty="0">
            <a:solidFill>
              <a:prstClr val="black"/>
            </a:solidFill>
            <a:latin typeface="Calibri" pitchFamily="34" charset="0"/>
            <a:ea typeface="ＭＳ Ｐゴシック" pitchFamily="34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0.03495</cdr:x>
      <cdr:y>0.89183</cdr:y>
    </cdr:from>
    <cdr:to>
      <cdr:x>0.03495</cdr:x>
      <cdr:y>0.89306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0.03445</cdr:x>
      <cdr:y>0.896</cdr:y>
    </cdr:from>
    <cdr:to>
      <cdr:x>0.03445</cdr:x>
      <cdr:y>0.89698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0.03495</cdr:x>
      <cdr:y>0.89183</cdr:y>
    </cdr:from>
    <cdr:to>
      <cdr:x>0.03495</cdr:x>
      <cdr:y>0.89306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0.03445</cdr:x>
      <cdr:y>0.896</cdr:y>
    </cdr:from>
    <cdr:to>
      <cdr:x>0.03445</cdr:x>
      <cdr:y>0.89698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0.03495</cdr:x>
      <cdr:y>0.89183</cdr:y>
    </cdr:from>
    <cdr:to>
      <cdr:x>0.03495</cdr:x>
      <cdr:y>0.89306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0.03445</cdr:x>
      <cdr:y>0.896</cdr:y>
    </cdr:from>
    <cdr:to>
      <cdr:x>0.03445</cdr:x>
      <cdr:y>0.89698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0.03495</cdr:x>
      <cdr:y>0.89183</cdr:y>
    </cdr:from>
    <cdr:to>
      <cdr:x>0.03495</cdr:x>
      <cdr:y>0.89306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0.03445</cdr:x>
      <cdr:y>0.896</cdr:y>
    </cdr:from>
    <cdr:to>
      <cdr:x>0.03445</cdr:x>
      <cdr:y>0.89698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0" y="3838517"/>
          <a:ext cx="1247782" cy="4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Earliest possible delivery date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BA0E0-4BE6-4A32-AE56-90BD3051A57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9406-1873-42A4-A305-7999F0E6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6F79-02F0-4926-9764-1D728F352A0B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9D30-B17C-4499-BC23-2AA0CF843A5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8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23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85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2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740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This is the Net demand picture when we add all the other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Explain</a:t>
            </a:r>
          </a:p>
        </p:txBody>
      </p:sp>
    </p:spTree>
    <p:extLst>
      <p:ext uri="{BB962C8B-B14F-4D97-AF65-F5344CB8AC3E}">
        <p14:creationId xmlns:p14="http://schemas.microsoft.com/office/powerpoint/2010/main" val="78387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B66D8-2F2B-4437-BE00-3FEDE5054C3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3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524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99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DF6D86A-F29F-491E-B7AC-A8A0FD015B0A}" type="slidenum">
              <a:rPr lang="en-GB" altLang="en-US" sz="1200" smtClean="0">
                <a:latin typeface="Calibri" pitchFamily="34" charset="0"/>
              </a:rPr>
              <a:pPr eaLnBrk="1" hangingPunct="1"/>
              <a:t>42</a:t>
            </a:fld>
            <a:endParaRPr lang="en-GB" alt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1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FD92240-179B-48F9-90A2-A491C92380DF}" type="slidenum">
              <a:rPr lang="en-GB" altLang="en-US" sz="1200" smtClean="0">
                <a:latin typeface="Calibri" pitchFamily="34" charset="0"/>
              </a:rPr>
              <a:pPr eaLnBrk="1" hangingPunct="1"/>
              <a:t>43</a:t>
            </a:fld>
            <a:endParaRPr lang="en-GB" alt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5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This is the Net demand picture when we add all the other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Explain</a:t>
            </a:r>
          </a:p>
        </p:txBody>
      </p:sp>
    </p:spTree>
    <p:extLst>
      <p:ext uri="{BB962C8B-B14F-4D97-AF65-F5344CB8AC3E}">
        <p14:creationId xmlns:p14="http://schemas.microsoft.com/office/powerpoint/2010/main" val="29269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58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C45ED-5D18-42DF-803A-BC6AF1F61B4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Vaal 2015/16 AOA SOF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0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ZA" altLang="en-US" dirty="0" smtClean="0"/>
              <a:t>System</a:t>
            </a:r>
            <a:r>
              <a:rPr lang="en-ZA" altLang="en-US" baseline="0" dirty="0" smtClean="0"/>
              <a:t> yield accounts for: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ZA" altLang="en-US" baseline="0" dirty="0" smtClean="0"/>
              <a:t>Reduction due to excessive dilution prior to desalination of AMD.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ZA" altLang="en-US" baseline="0" dirty="0" smtClean="0"/>
              <a:t>Unused storage (yield) in Komati River System.</a:t>
            </a:r>
          </a:p>
          <a:p>
            <a:pPr marL="171450" indent="-171450">
              <a:buFont typeface="Arial" pitchFamily="34" charset="0"/>
              <a:buChar char="•"/>
            </a:pPr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B66D8-2F2B-4437-BE00-3FEDE5054C3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7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50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0538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820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46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80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356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85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970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309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48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45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08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</a:t>
            </a:r>
            <a:r>
              <a:rPr lang="en-GB" baseline="0" dirty="0" smtClean="0"/>
              <a:t> column: Year in which study </a:t>
            </a:r>
            <a:r>
              <a:rPr lang="en-GB" baseline="0" smtClean="0"/>
              <a:t>was completed.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737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20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950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government (e.g. DWS (including IUCMA), DMR, DAFF, DEA,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Provincial government (Mpumalanga Premier’s office, MDARDLEA).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government (Ehlanzeni District Municipality and Mbombela Local Municipality).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groups (e.g. WUAs, Irrigation Boards, Forestry SA,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SANParks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existing forums).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farmers’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-SA, co-operations).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and local media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Lowvelder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Nelspruit Post, Mpumalanga News).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commerce (Sappi).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bodies, both as authorities and NGOs.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representatives, CBOs, development bodies.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0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161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20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453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9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108" y="2130425"/>
            <a:ext cx="6981092" cy="147002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08" y="3886200"/>
            <a:ext cx="62952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713A5C-2932-4534-9E8D-1C012D084504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90006"/>
            <a:ext cx="7807569" cy="74526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0" indent="0">
              <a:lnSpc>
                <a:spcPct val="2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623888" indent="-536575">
              <a:buFont typeface="Wingdings" panose="05000000000000000000" pitchFamily="2" charset="2"/>
              <a:buChar char="§"/>
              <a:defRPr/>
            </a:lvl4pPr>
            <a:lvl5pPr marL="984250" indent="-3603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34E562-BF6F-4C59-B768-59E760B680E5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70338"/>
            <a:ext cx="7789984" cy="76493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47675" indent="-447675">
              <a:lnSpc>
                <a:spcPct val="150000"/>
              </a:lnSpc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809625" indent="-361950">
              <a:lnSpc>
                <a:spcPct val="150000"/>
              </a:lnSpc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257300" indent="-360363">
              <a:buFont typeface="Arial" panose="020B0604020202020204" pitchFamily="34" charset="0"/>
              <a:buChar char="•"/>
              <a:defRPr/>
            </a:lvl4pPr>
            <a:lvl5pPr marL="1617663" indent="-360363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FD9519-BB22-46F4-B759-70E021C5ECE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6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523" y="4406900"/>
            <a:ext cx="7035190" cy="1362075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23" y="2906713"/>
            <a:ext cx="70351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324F8-2CB8-4DB3-8108-33FCF77E3E6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4638"/>
            <a:ext cx="7789983" cy="1143000"/>
          </a:xfrm>
          <a:prstGeom prst="rect">
            <a:avLst/>
          </a:prstGeom>
        </p:spPr>
        <p:txBody>
          <a:bodyPr/>
          <a:lstStyle>
            <a:lvl1pPr algn="l">
              <a:defRPr lang="en-US" sz="2400" b="1" kern="12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814" y="1600200"/>
            <a:ext cx="4050000" cy="45259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160" y="1600200"/>
            <a:ext cx="40500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742950" indent="-285750"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341320-839A-4850-9931-04621EBB9E36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90006"/>
            <a:ext cx="8247184" cy="652944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lang="en-US" sz="2400" b="1" kern="1200" cap="all" baseline="0" dirty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063FA6-F4CA-493A-A821-95EF10B3863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977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7830B-32D0-4A00-A109-A335D623297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3050"/>
            <a:ext cx="25686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816" y="1435100"/>
            <a:ext cx="256869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2A1D04-DFEE-46A1-A188-A4D6F8F3F590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E374E3-DC7C-44D5-9424-E52ECA93ED9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1742AA-FB39-4743-8D79-A47C6E0FCC17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ED148C-8680-4A42-A40D-8DDE8667E77B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1"/>
            <a:ext cx="8229600" cy="160337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80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67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955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325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8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635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270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975F3B-1523-41FE-9CEA-042748CE6ACD}" type="datetimeFigureOut">
              <a:rPr lang="en-ZA" smtClean="0"/>
              <a:t>2019/03/25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B64FC-0FB0-4D0E-B757-407C0BC0C0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272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DWS Slide Pages1.jp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588"/>
            <a:ext cx="1584081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eondj@uwp.co.za" TargetMode="External"/><Relationship Id="rId2" Type="http://schemas.openxmlformats.org/officeDocument/2006/relationships/hyperlink" Target="mailto:rademeyerS@dws.gov.za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sibusisos@romh.co.z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a.gov.za/projects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90" y="1744394"/>
            <a:ext cx="6683338" cy="1268051"/>
          </a:xfrm>
        </p:spPr>
        <p:txBody>
          <a:bodyPr/>
          <a:lstStyle/>
          <a:p>
            <a:r>
              <a:rPr lang="en-US" sz="2600" b="1" dirty="0"/>
              <a:t>CONTINUATION OF </a:t>
            </a:r>
            <a:r>
              <a:rPr lang="en-US" sz="2600" b="1" dirty="0" smtClean="0"/>
              <a:t>THE INTEGRATED VAAL RIVER SYSTEM </a:t>
            </a:r>
            <a:r>
              <a:rPr lang="en-US" sz="2600" b="1" dirty="0"/>
              <a:t>RECONCILIATION STRATEGY </a:t>
            </a:r>
            <a:r>
              <a:rPr lang="en-US" sz="2600" b="1" dirty="0" smtClean="0"/>
              <a:t>STUDY – PHASE 2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ZA" sz="2600" dirty="0" smtClean="0"/>
              <a:t/>
            </a:r>
            <a:br>
              <a:rPr lang="en-ZA" sz="2600" dirty="0" smtClean="0"/>
            </a:br>
            <a:r>
              <a:rPr lang="en-ZA" sz="2600" dirty="0" smtClean="0"/>
              <a:t/>
            </a:r>
            <a:br>
              <a:rPr lang="en-ZA" sz="2600" dirty="0" smtClean="0"/>
            </a:br>
            <a:r>
              <a:rPr lang="en-ZA" sz="2600" b="1" dirty="0" smtClean="0"/>
              <a:t>Strategy Steering Committee Meeting 1</a:t>
            </a:r>
            <a:r>
              <a:rPr lang="en-ZA" sz="2600" b="1" dirty="0"/>
              <a:t/>
            </a:r>
            <a:br>
              <a:rPr lang="en-ZA" sz="2600" b="1" dirty="0"/>
            </a:br>
            <a:r>
              <a:rPr lang="en-ZA" sz="2600" b="1" dirty="0" smtClean="0"/>
              <a:t/>
            </a:r>
            <a:br>
              <a:rPr lang="en-ZA" sz="2600" b="1" dirty="0" smtClean="0"/>
            </a:br>
            <a:r>
              <a:rPr lang="en-ZA" b="1" dirty="0" smtClean="0"/>
              <a:t>DWS </a:t>
            </a:r>
            <a:r>
              <a:rPr lang="en-ZA" b="1" dirty="0"/>
              <a:t>Chair: L Mabuda</a:t>
            </a:r>
            <a:br>
              <a:rPr lang="en-ZA" b="1" dirty="0"/>
            </a:br>
            <a:r>
              <a:rPr lang="en-ZA" sz="2000" b="1" dirty="0"/>
              <a:t>Chief </a:t>
            </a:r>
            <a:r>
              <a:rPr lang="en-ZA" sz="2000" b="1" dirty="0" smtClean="0"/>
              <a:t>Director: Integrated </a:t>
            </a:r>
            <a:r>
              <a:rPr lang="en-ZA" sz="2000" b="1" dirty="0"/>
              <a:t>Water </a:t>
            </a:r>
            <a:r>
              <a:rPr lang="en-ZA" sz="2000" b="1" dirty="0" smtClean="0"/>
              <a:t>Resources </a:t>
            </a:r>
            <a:r>
              <a:rPr lang="en-ZA" sz="2000" b="1" dirty="0"/>
              <a:t>Planning</a:t>
            </a:r>
            <a:br>
              <a:rPr lang="en-ZA" sz="2000" b="1" dirty="0"/>
            </a:br>
            <a:r>
              <a:rPr lang="en-ZA" sz="2600" b="1" dirty="0" smtClean="0"/>
              <a:t/>
            </a:r>
            <a:br>
              <a:rPr lang="en-ZA" sz="2600" b="1" dirty="0" smtClean="0"/>
            </a:br>
            <a:r>
              <a:rPr lang="en-ZA" sz="2000" b="1" dirty="0" smtClean="0"/>
              <a:t>Tuesday, 27 February 2018</a:t>
            </a:r>
            <a:endParaRPr lang="en-ZA" sz="2600" b="1" dirty="0"/>
          </a:p>
        </p:txBody>
      </p:sp>
    </p:spTree>
    <p:extLst>
      <p:ext uri="{BB962C8B-B14F-4D97-AF65-F5344CB8AC3E}">
        <p14:creationId xmlns:p14="http://schemas.microsoft.com/office/powerpoint/2010/main" val="3970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 anchor="ctr" anchorCtr="0">
            <a:normAutofit/>
          </a:bodyPr>
          <a:lstStyle/>
          <a:p>
            <a:r>
              <a:rPr lang="en-ZA" sz="2800" dirty="0">
                <a:solidFill>
                  <a:schemeClr val="accent3">
                    <a:lumMod val="75000"/>
                  </a:schemeClr>
                </a:solidFill>
              </a:rPr>
              <a:t>Reconciliation Strategy -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74" y="1171315"/>
            <a:ext cx="849505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Plans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of action or policy designed to ensure 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sufficient water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is made available 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to towns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over the next 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+-20 years.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Uses existing information collected (building blocks) on: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 smtClean="0">
                <a:latin typeface="+mn-lt"/>
              </a:rPr>
              <a:t>Water requirements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 smtClean="0">
                <a:latin typeface="+mn-lt"/>
              </a:rPr>
              <a:t>Water use and infrastructure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 smtClean="0">
                <a:latin typeface="+mn-lt"/>
              </a:rPr>
              <a:t>Water resources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 smtClean="0">
                <a:latin typeface="+mn-lt"/>
              </a:rPr>
              <a:t>WC/WDM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Develop scenarios to meet water requirements for current and future use, including optimisation of local resources, improved water services and water resource management.</a:t>
            </a:r>
          </a:p>
        </p:txBody>
      </p:sp>
    </p:spTree>
    <p:extLst>
      <p:ext uri="{BB962C8B-B14F-4D97-AF65-F5344CB8AC3E}">
        <p14:creationId xmlns:p14="http://schemas.microsoft.com/office/powerpoint/2010/main" val="145208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Reconciliation Strategy - What is it?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1171315"/>
            <a:ext cx="837950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It aims to answer the following questions: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>
                <a:latin typeface="+mn-lt"/>
              </a:rPr>
              <a:t>How must water is needed? - now and in the future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>
                <a:latin typeface="+mn-lt"/>
              </a:rPr>
              <a:t>What water resources are available or can be made available?</a:t>
            </a:r>
          </a:p>
          <a:p>
            <a:pPr marL="741363" lvl="2" indent="-342900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−"/>
              <a:defRPr/>
            </a:pPr>
            <a:r>
              <a:rPr lang="en-ZA" sz="2400" dirty="0">
                <a:latin typeface="+mn-lt"/>
              </a:rPr>
              <a:t>Which interventions can be consider to achieve a balance between water needs and supply?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Focuses on the projected annual water balance. 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Also considers the accuracy of all the components that make up the water balance.</a:t>
            </a:r>
          </a:p>
        </p:txBody>
      </p:sp>
    </p:spTree>
    <p:extLst>
      <p:ext uri="{BB962C8B-B14F-4D97-AF65-F5344CB8AC3E}">
        <p14:creationId xmlns:p14="http://schemas.microsoft.com/office/powerpoint/2010/main" val="2246411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04515"/>
            <a:ext cx="8477250" cy="4136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2600" dirty="0" smtClean="0">
                <a:solidFill>
                  <a:schemeClr val="accent3">
                    <a:lumMod val="75000"/>
                  </a:schemeClr>
                </a:solidFill>
              </a:rPr>
              <a:t>VAAL Water Resource Management History</a:t>
            </a:r>
            <a:endParaRPr lang="en-ZA" sz="2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49417"/>
              </p:ext>
            </p:extLst>
          </p:nvPr>
        </p:nvGraphicFramePr>
        <p:xfrm>
          <a:off x="0" y="514838"/>
          <a:ext cx="9144000" cy="634316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76350"/>
                <a:gridCol w="7867650"/>
              </a:tblGrid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Drought Analysis </a:t>
                      </a:r>
                      <a:r>
                        <a:rPr lang="en-ZA" sz="1600" u="none" strike="noStrike" dirty="0" smtClean="0">
                          <a:effectLst/>
                        </a:rPr>
                        <a:t>( before </a:t>
                      </a:r>
                      <a:r>
                        <a:rPr lang="en-ZA" sz="1600" u="none" strike="noStrike" dirty="0">
                          <a:effectLst/>
                        </a:rPr>
                        <a:t>systems  &amp; stochastic models 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1990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Vaal River System </a:t>
                      </a:r>
                      <a:r>
                        <a:rPr lang="en-GB" sz="1600" u="none" strike="noStrike" dirty="0" smtClean="0">
                          <a:effectLst/>
                        </a:rPr>
                        <a:t>Analysis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r>
                        <a:rPr lang="en-GB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1989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Vaal River Annual Operating Analysis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1996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Vaal Augmentation Planning Study </a:t>
                      </a:r>
                      <a:r>
                        <a:rPr lang="en-ZA" sz="1600" u="none" strike="noStrike" dirty="0" smtClean="0">
                          <a:effectLst/>
                        </a:rPr>
                        <a:t>( </a:t>
                      </a:r>
                      <a:r>
                        <a:rPr lang="en-ZA" sz="1600" u="none" strike="noStrike" dirty="0" err="1" smtClean="0">
                          <a:effectLst/>
                        </a:rPr>
                        <a:t>VAPS</a:t>
                      </a:r>
                      <a:r>
                        <a:rPr lang="en-ZA" sz="1600" u="none" strike="noStrike" dirty="0" smtClean="0">
                          <a:effectLst/>
                        </a:rPr>
                        <a:t> 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Vaal River System Analysis Update Study </a:t>
                      </a:r>
                      <a:r>
                        <a:rPr lang="en-GB" sz="1600" u="none" strike="noStrike" dirty="0" smtClean="0">
                          <a:effectLst/>
                        </a:rPr>
                        <a:t>(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VRSAU</a:t>
                      </a:r>
                      <a:r>
                        <a:rPr lang="en-GB" sz="1600" u="none" strike="noStrike" dirty="0" smtClean="0">
                          <a:effectLst/>
                        </a:rPr>
                        <a:t> 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Thukela Water Project Feasibility Study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Thukela Water Project Decision Support Phase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Internal Strategic Perspectives (ISP)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Vaal River Eastern Subsystem Augmentation Project </a:t>
                      </a:r>
                      <a:r>
                        <a:rPr lang="en-ZA" sz="1600" u="none" strike="noStrike" dirty="0" smtClean="0">
                          <a:effectLst/>
                        </a:rPr>
                        <a:t>( </a:t>
                      </a:r>
                      <a:r>
                        <a:rPr lang="en-ZA" sz="1600" u="none" strike="noStrike" dirty="0" err="1" smtClean="0">
                          <a:effectLst/>
                        </a:rPr>
                        <a:t>VRESAP</a:t>
                      </a:r>
                      <a:r>
                        <a:rPr lang="en-ZA" sz="1600" u="none" strike="noStrike" dirty="0" smtClean="0">
                          <a:effectLst/>
                        </a:rPr>
                        <a:t> 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2007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Savings Through WC/WDM in the Upper and Middle Vaal WMA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1" u="none" strike="noStrike" dirty="0">
                          <a:effectLst/>
                        </a:rPr>
                        <a:t>Vaal River System: Large Bulk Water Supply Reconciliation Strategy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Development of an Integrated Water Quality Management Plan for the Vaal River System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Comprehensive Reserve Determination: Integrated Vaal River System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Comparative Study Between LHWP Phase II And Thukela Water Project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>
                          <a:effectLst/>
                        </a:rPr>
                        <a:t>Classification of Significant Water Resources </a:t>
                      </a:r>
                      <a:r>
                        <a:rPr lang="en-ZA" sz="1600" u="none" strike="noStrike" dirty="0" smtClean="0">
                          <a:effectLst/>
                        </a:rPr>
                        <a:t>( WMA 8,9,10 )</a:t>
                      </a: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 smtClean="0">
                          <a:effectLst/>
                        </a:rPr>
                        <a:t>Feasibility Study for the Long-Term Solution to address the AMD from the Eastern, Central &amp; Western mining basins</a:t>
                      </a: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Continuation of the </a:t>
                      </a:r>
                      <a:r>
                        <a:rPr lang="en-ZA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IVRS Reconciliation </a:t>
                      </a:r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Strategy Study </a:t>
                      </a:r>
                      <a:r>
                        <a:rPr lang="en-ZA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 Phase 1 )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kern="1200" dirty="0" smtClean="0">
                          <a:effectLst/>
                        </a:rPr>
                        <a:t>Classes and Resource Quality Objectives of Water Resources for Catchments of the Upper, Middle</a:t>
                      </a:r>
                      <a:r>
                        <a:rPr lang="en-ZA" sz="1600" u="none" strike="noStrike" kern="1200" baseline="0" dirty="0" smtClean="0">
                          <a:effectLst/>
                        </a:rPr>
                        <a:t> and Lower </a:t>
                      </a:r>
                      <a:r>
                        <a:rPr lang="en-ZA" sz="1600" u="none" strike="noStrike" kern="1200" dirty="0" smtClean="0">
                          <a:effectLst/>
                        </a:rPr>
                        <a:t> Vaal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u="none" strike="noStrike" dirty="0" smtClean="0">
                          <a:effectLst/>
                        </a:rPr>
                        <a:t>This </a:t>
                      </a:r>
                      <a:r>
                        <a:rPr lang="en-ZA" sz="1600" u="none" strike="noStrike" dirty="0">
                          <a:effectLst/>
                        </a:rPr>
                        <a:t>Study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65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49" y="9265"/>
            <a:ext cx="8458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Outcomes of previous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assignment (2015)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1171315"/>
            <a:ext cx="837950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Options for reconciling increasing water requirements with the current supply in the Integrated Vaal River System:</a:t>
            </a:r>
          </a:p>
          <a:p>
            <a:pPr marL="965201" lvl="3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WC/WDM (Project 15%)</a:t>
            </a:r>
          </a:p>
          <a:p>
            <a:pPr marL="965201" lvl="3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Eradication of unlawful water use in the irrigation sector</a:t>
            </a:r>
          </a:p>
          <a:p>
            <a:pPr marL="965201" lvl="3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Desalination of mine water </a:t>
            </a:r>
          </a:p>
          <a:p>
            <a:pPr marL="965201" lvl="3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Re-use of water (Tshwane Project)</a:t>
            </a:r>
          </a:p>
          <a:p>
            <a:pPr marL="965201" lvl="3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+mn-lt"/>
              </a:rPr>
              <a:t>Lesotho Highlands Water Project Phase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585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ZA" sz="2800" dirty="0">
                <a:solidFill>
                  <a:schemeClr val="accent3">
                    <a:lumMod val="75000"/>
                  </a:schemeClr>
                </a:solidFill>
              </a:rPr>
              <a:t>Why Continuation of a </a:t>
            </a: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strategy?                 </a:t>
            </a:r>
            <a:r>
              <a:rPr lang="en-ZA" sz="2800" dirty="0">
                <a:solidFill>
                  <a:schemeClr val="accent3">
                    <a:lumMod val="75000"/>
                  </a:schemeClr>
                </a:solidFill>
              </a:rPr>
              <a:t>(this study</a:t>
            </a: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1171315"/>
            <a:ext cx="837950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>
                <a:solidFill>
                  <a:schemeClr val="tx1"/>
                </a:solidFill>
                <a:latin typeface="+mn-lt"/>
              </a:rPr>
              <a:t>Water balances need to be continuously monitored / investigated and the strategy regularly updated 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remain technically relevant.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>
                <a:solidFill>
                  <a:schemeClr val="tx1"/>
                </a:solidFill>
                <a:latin typeface="+mn-lt"/>
              </a:rPr>
              <a:t>Ensures that intervention planning can be implemented taking into account any changes that may impact on the projected water balance.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b="1" dirty="0">
                <a:solidFill>
                  <a:schemeClr val="tx1"/>
                </a:solidFill>
                <a:latin typeface="+mn-lt"/>
              </a:rPr>
              <a:t>Study Objective: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n-depth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review, systematically update and improve the water resource reconciliation strategy so that it remains </a:t>
            </a:r>
            <a:r>
              <a:rPr lang="en-ZA" sz="2600" b="1" dirty="0">
                <a:solidFill>
                  <a:schemeClr val="tx1"/>
                </a:solidFill>
                <a:latin typeface="+mn-lt"/>
              </a:rPr>
              <a:t>relevant, technically sound, economically viable, socially acceptable and sustainable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and thus </a:t>
            </a:r>
            <a:r>
              <a:rPr lang="en-ZA" sz="2600" b="1" dirty="0">
                <a:solidFill>
                  <a:schemeClr val="tx1"/>
                </a:solidFill>
                <a:latin typeface="+mn-lt"/>
              </a:rPr>
              <a:t>enabling the implementation of the strategy by the relevant authorities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127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APPOINTED PSP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1171315"/>
            <a:ext cx="837950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>
                <a:solidFill>
                  <a:schemeClr val="tx1"/>
                </a:solidFill>
                <a:latin typeface="+mn-lt"/>
              </a:rPr>
              <a:t>The Professional Service Provider (PSP) appointed to undertake the study : </a:t>
            </a:r>
            <a:r>
              <a:rPr lang="en-ZA" sz="2600" b="1" dirty="0" err="1">
                <a:solidFill>
                  <a:schemeClr val="tx1"/>
                </a:solidFill>
                <a:latin typeface="+mn-lt"/>
              </a:rPr>
              <a:t>Batatise</a:t>
            </a:r>
            <a:r>
              <a:rPr lang="en-ZA" sz="2600" b="1" dirty="0">
                <a:solidFill>
                  <a:schemeClr val="tx1"/>
                </a:solidFill>
                <a:latin typeface="+mn-lt"/>
              </a:rPr>
              <a:t> Consulting Engineers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in association with </a:t>
            </a:r>
            <a:r>
              <a:rPr lang="en-ZA" sz="2600" b="1" dirty="0">
                <a:solidFill>
                  <a:schemeClr val="tx1"/>
                </a:solidFill>
                <a:latin typeface="+mn-lt"/>
              </a:rPr>
              <a:t>UWP Consulting </a:t>
            </a:r>
            <a:r>
              <a:rPr lang="en-ZA" sz="2600" b="1" dirty="0" smtClean="0">
                <a:solidFill>
                  <a:schemeClr val="tx1"/>
                </a:solidFill>
                <a:latin typeface="+mn-lt"/>
              </a:rPr>
              <a:t>Engineers 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ZA" sz="2600" b="1" dirty="0">
                <a:solidFill>
                  <a:schemeClr val="tx1"/>
                </a:solidFill>
                <a:latin typeface="+mn-lt"/>
              </a:rPr>
              <a:t>WRP Consulting Engineers </a:t>
            </a:r>
            <a:r>
              <a:rPr lang="en-ZA" sz="2600" dirty="0">
                <a:solidFill>
                  <a:schemeClr val="tx1"/>
                </a:solidFill>
                <a:latin typeface="+mn-lt"/>
              </a:rPr>
              <a:t>(Joint Venture</a:t>
            </a:r>
            <a:r>
              <a:rPr lang="en-ZA" sz="2600" dirty="0" smtClean="0">
                <a:solidFill>
                  <a:schemeClr val="tx1"/>
                </a:solidFill>
                <a:latin typeface="+mn-lt"/>
              </a:rPr>
              <a:t>).</a:t>
            </a:r>
            <a:endParaRPr lang="en-ZA" sz="2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48187"/>
              </p:ext>
            </p:extLst>
          </p:nvPr>
        </p:nvGraphicFramePr>
        <p:xfrm>
          <a:off x="0" y="3803545"/>
          <a:ext cx="9144000" cy="26815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78679"/>
                <a:gridCol w="2702944"/>
                <a:gridCol w="3062377"/>
              </a:tblGrid>
              <a:tr h="761326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DWS Enquiries</a:t>
                      </a:r>
                      <a:endParaRPr lang="en-ZA" sz="24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Technical Enquiries</a:t>
                      </a:r>
                      <a:endParaRPr lang="en-ZA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1394345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Seef Rademeyer</a:t>
                      </a:r>
                    </a:p>
                    <a:p>
                      <a:r>
                        <a:rPr lang="en-ZA" sz="2000" dirty="0" smtClean="0"/>
                        <a:t>Chief Engineer: NWRP (Central)</a:t>
                      </a:r>
                    </a:p>
                    <a:p>
                      <a:r>
                        <a:rPr lang="en-ZA" sz="2000" dirty="0" smtClean="0"/>
                        <a:t>Tel: (012) 336 7500</a:t>
                      </a:r>
                    </a:p>
                    <a:p>
                      <a:r>
                        <a:rPr lang="en-ZA" sz="2000" dirty="0" smtClean="0"/>
                        <a:t>Email: </a:t>
                      </a:r>
                      <a:r>
                        <a:rPr lang="en-ZA" sz="2000" dirty="0" smtClean="0">
                          <a:hlinkClick r:id="rId2"/>
                        </a:rPr>
                        <a:t>rademeyerS@dws.gov.za</a:t>
                      </a:r>
                      <a:r>
                        <a:rPr lang="en-ZA" sz="2000" dirty="0" smtClean="0"/>
                        <a:t>   </a:t>
                      </a:r>
                      <a:endParaRPr lang="en-ZA" sz="20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Leon de Jager</a:t>
                      </a:r>
                    </a:p>
                    <a:p>
                      <a:r>
                        <a:rPr lang="en-ZA" sz="2000" dirty="0" err="1" smtClean="0"/>
                        <a:t>Batatise</a:t>
                      </a:r>
                      <a:r>
                        <a:rPr lang="en-ZA" sz="2000" dirty="0" smtClean="0"/>
                        <a:t>/UWP/WRP </a:t>
                      </a:r>
                    </a:p>
                    <a:p>
                      <a:r>
                        <a:rPr lang="en-ZA" sz="2000" dirty="0" smtClean="0"/>
                        <a:t>Tel: (012) 424 9700	</a:t>
                      </a:r>
                    </a:p>
                    <a:p>
                      <a:r>
                        <a:rPr lang="en-ZA" sz="2000" dirty="0" smtClean="0"/>
                        <a:t>Email: </a:t>
                      </a:r>
                      <a:r>
                        <a:rPr lang="en-ZA" sz="2000" dirty="0" smtClean="0">
                          <a:hlinkClick r:id="rId3"/>
                        </a:rPr>
                        <a:t>leondj@uwp.co.za</a:t>
                      </a:r>
                      <a:r>
                        <a:rPr lang="en-ZA" sz="2000" dirty="0" smtClean="0"/>
                        <a:t> 	</a:t>
                      </a:r>
                      <a:endParaRPr lang="en-ZA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err="1" smtClean="0"/>
                        <a:t>Sibusiso</a:t>
                      </a:r>
                      <a:r>
                        <a:rPr lang="en-ZA" sz="2000" b="1" dirty="0" smtClean="0"/>
                        <a:t> Sithole</a:t>
                      </a:r>
                    </a:p>
                    <a:p>
                      <a:r>
                        <a:rPr lang="en-ZA" sz="2000" dirty="0" err="1" smtClean="0"/>
                        <a:t>Batatise</a:t>
                      </a:r>
                      <a:r>
                        <a:rPr lang="en-ZA" sz="2000" dirty="0" smtClean="0"/>
                        <a:t>/UWP/WRP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/>
                        <a:t>Tel: 082 921 1600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/>
                        <a:t>Email: </a:t>
                      </a:r>
                      <a:r>
                        <a:rPr lang="en-ZA" sz="2000" dirty="0" smtClean="0">
                          <a:hlinkClick r:id="rId4"/>
                        </a:rPr>
                        <a:t>sibusisos@romh.co.za</a:t>
                      </a:r>
                      <a:r>
                        <a:rPr lang="en-ZA" sz="20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38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CONTINUATION OF </a:t>
            </a:r>
            <a:r>
              <a:rPr lang="en-US" b="1" dirty="0" smtClean="0"/>
              <a:t>THE INTEGRATED VAAL RIVER SYSTEM </a:t>
            </a:r>
            <a:r>
              <a:rPr lang="en-US" b="1" dirty="0"/>
              <a:t>RECONCILIATION STRATEGY </a:t>
            </a:r>
            <a:r>
              <a:rPr lang="en-US" b="1" dirty="0" smtClean="0"/>
              <a:t>STUDY – PHASE 2</a:t>
            </a:r>
            <a:r>
              <a:rPr lang="en-US" b="1" dirty="0"/>
              <a:t/>
            </a:r>
            <a:br>
              <a:rPr lang="en-US" b="1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7: Overview of Study  Activities</a:t>
            </a:r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5228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569" r="1834" b="3099"/>
          <a:stretch/>
        </p:blipFill>
        <p:spPr>
          <a:xfrm>
            <a:off x="0" y="0"/>
            <a:ext cx="9167476" cy="653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789" y="683423"/>
            <a:ext cx="241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STUDY AREA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6023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00" y="114300"/>
            <a:ext cx="5164250" cy="63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2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1188" y="223281"/>
            <a:ext cx="2786712" cy="5232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lang="en-US" sz="2800" b="1" cap="all" baseline="0" dirty="0" smtClean="0">
                <a:solidFill>
                  <a:schemeClr val="accent3">
                    <a:lumMod val="75000"/>
                  </a:schemeClr>
                </a:solidFill>
                <a:latin typeface="Gill Sans"/>
                <a:cs typeface="Gill Sans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STUDY TASKS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1880"/>
              </p:ext>
            </p:extLst>
          </p:nvPr>
        </p:nvGraphicFramePr>
        <p:xfrm>
          <a:off x="933450" y="746501"/>
          <a:ext cx="8077200" cy="5739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2646"/>
                <a:gridCol w="6744554"/>
              </a:tblGrid>
              <a:tr h="6010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TASK NUMBER</a:t>
                      </a:r>
                      <a:endParaRPr lang="en-ZA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TASK DESCRIPTIONS</a:t>
                      </a:r>
                      <a:endParaRPr lang="en-ZA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7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Inception and literature review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7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Monitor and compare water requirements and return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7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Track Water Conservation and Water Demand Management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707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Review reconciliation interventions:</a:t>
                      </a:r>
                    </a:p>
                    <a:p>
                      <a:pPr marL="360000" lvl="1" indent="-3600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Bloemhof Dam excess utilisation investigation</a:t>
                      </a:r>
                    </a:p>
                    <a:p>
                      <a:pPr marL="360000" lvl="1" indent="-3600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Acid Mine Drainage (AMD) management option implementation monitoring </a:t>
                      </a:r>
                    </a:p>
                    <a:p>
                      <a:pPr marL="360000" lvl="1" indent="-3600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Evaluate the need to activate further planning of Thukela Water Project if required</a:t>
                      </a:r>
                    </a:p>
                    <a:p>
                      <a:pPr marL="360000" lvl="1" indent="-3600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Implications of reduced operational capacity on sustainable yield </a:t>
                      </a:r>
                    </a:p>
                    <a:p>
                      <a:pPr marL="360000" lvl="1" indent="-3600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Monitor/Track Progress: WCWDM, Eradication of unlawful irrigation,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Implementation programme of LWHP Phase 2, Planning in the Crocodile (West) and Olifants River system that may influence this Reconciliation Strategy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</a:t>
            </a:r>
            <a:r>
              <a:rPr lang="en-GB" sz="2800" b="1" dirty="0" smtClean="0"/>
              <a:t>Study: Phase2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3: Acceptance of Agenda</a:t>
            </a:r>
            <a:r>
              <a:rPr lang="en-ZA" sz="3200" b="1" dirty="0" smtClean="0">
                <a:solidFill>
                  <a:srgbClr val="FFC000"/>
                </a:solidFill>
              </a:rPr>
              <a:t/>
            </a:r>
            <a:br>
              <a:rPr lang="en-ZA" sz="3200" b="1" dirty="0" smtClean="0">
                <a:solidFill>
                  <a:srgbClr val="FFC000"/>
                </a:solidFill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946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1188" y="223281"/>
            <a:ext cx="2786712" cy="5232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lang="en-US" sz="2800" b="1" cap="all" baseline="0" dirty="0" smtClean="0">
                <a:solidFill>
                  <a:schemeClr val="accent3">
                    <a:lumMod val="75000"/>
                  </a:schemeClr>
                </a:solidFill>
                <a:latin typeface="Gill Sans"/>
                <a:cs typeface="Gill Sans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STUDY TASKS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64705"/>
              </p:ext>
            </p:extLst>
          </p:nvPr>
        </p:nvGraphicFramePr>
        <p:xfrm>
          <a:off x="1123950" y="1250612"/>
          <a:ext cx="7734300" cy="2895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6072"/>
                <a:gridCol w="6458228"/>
              </a:tblGrid>
              <a:tr h="1136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TASK NUMBER</a:t>
                      </a:r>
                      <a:endParaRPr lang="en-ZA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TASK DESCRIPTIONS</a:t>
                      </a:r>
                      <a:endParaRPr lang="en-ZA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Review and update water balance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Stakeholder engagement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Capacity building and training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Ad Hoc Support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Study management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37723"/>
            <a:ext cx="8267700" cy="81980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TASK1: INCEPTION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957532"/>
            <a:ext cx="8267700" cy="553779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Finalisation/DWS Approval of the study tasks scope, work processes and programme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Finalise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composition of the Study Administration Committee (SAM), Technical Support Group (TSG) and the Strategy Steering Committee (SSC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previous study reports and other available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documented since previous study - focus on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aspects that 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influence study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tasks and strategy actions.</a:t>
            </a:r>
            <a:endParaRPr lang="en-US" sz="28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Deliverables: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Report: Inception Report</a:t>
            </a:r>
            <a:endParaRPr lang="en-US" b="1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19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1" y="137723"/>
            <a:ext cx="777240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2: MONITOR AND COMPARE WATER REQUIREMENTS AND RETURN FLOWS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28750"/>
            <a:ext cx="8229600" cy="51100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First Phase (1-12 months)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Collate historical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water use and return flow data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for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all the Sewage Drainage Areas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for comparison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Compile and compare recent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demographic trends in the main urban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centres with previous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Strategy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Scenarios</a:t>
            </a: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Make recommendations on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the need to undertake a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comprehensive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update of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water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requirement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&amp;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return flow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scenarios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Evaluate April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2017 Eskom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projections to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substantiate (or not) the reductions in water use from 2019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onwards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Asses DWS Validation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and Verification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process results</a:t>
            </a:r>
          </a:p>
        </p:txBody>
      </p:sp>
    </p:spTree>
    <p:extLst>
      <p:ext uri="{BB962C8B-B14F-4D97-AF65-F5344CB8AC3E}">
        <p14:creationId xmlns:p14="http://schemas.microsoft.com/office/powerpoint/2010/main" val="389136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1" y="137723"/>
            <a:ext cx="777240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2: MONITOR AND COMPARE WATER REQUIREMENTS AND RETURN FLOWS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1505310"/>
            <a:ext cx="8267700" cy="47621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Second Phase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12-36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months)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Monitoring use of bulk users (9 large municipalities monitored in the AOA) and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identify any significant deviations that may influence the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strategy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Deliverables</a:t>
            </a:r>
            <a:r>
              <a:rPr lang="en-US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Worksheets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WRPM model input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 the Water Requirements and Return Flows will be discussed and presented in the SSC Status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endParaRPr lang="en-ZA" sz="2400" b="1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Z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0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891" y="130055"/>
            <a:ext cx="8039100" cy="65099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3: </a:t>
            </a:r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TRACK WCWDM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891" y="781050"/>
            <a:ext cx="8186109" cy="55037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Activities will include: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Status Quo Assessment (Update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water loss balance diagram, assess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WCWDM implementation progress and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savings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achieved to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date)</a:t>
            </a: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Assessment of results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WSA 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ZA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demand centres </a:t>
            </a:r>
            <a:r>
              <a:rPr lang="en-ZA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Johannesburg 			City 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Tshwane**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Ekurhuleni**					Emfuleni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Lesedi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ZA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Midvaal</a:t>
            </a:r>
            <a:endParaRPr lang="en-ZA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Randfontein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				</a:t>
            </a:r>
            <a:r>
              <a:rPr lang="en-ZA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Mogale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Westonaria					</a:t>
            </a:r>
            <a:r>
              <a:rPr lang="en-ZA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Merafong</a:t>
            </a:r>
            <a:endParaRPr lang="en-ZA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Rustenburg</a:t>
            </a:r>
            <a:r>
              <a:rPr lang="en-ZA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				Govan 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Mbeki**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Matjhabeng</a:t>
            </a:r>
            <a:r>
              <a:rPr lang="en-ZA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0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891" y="112323"/>
            <a:ext cx="803910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3: </a:t>
            </a:r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TRACK WCWDM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891" y="932132"/>
            <a:ext cx="8327998" cy="535269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  <a:r>
              <a:rPr lang="en-US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WCWDM status quo assessment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each WSA</a:t>
            </a:r>
            <a:endParaRPr lang="en-ZA" sz="2400" b="1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Informed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decision makers on the progress made with the implementation of WCWDM in each WSA and actions required to ensure water security in the Integrated Vaal River WSS.</a:t>
            </a:r>
          </a:p>
        </p:txBody>
      </p:sp>
    </p:spTree>
    <p:extLst>
      <p:ext uri="{BB962C8B-B14F-4D97-AF65-F5344CB8AC3E}">
        <p14:creationId xmlns:p14="http://schemas.microsoft.com/office/powerpoint/2010/main" val="91893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37723"/>
            <a:ext cx="8953499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4: REVIEW RECONCILIATION INTERVENTIONS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247745"/>
            <a:ext cx="8420099" cy="535269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Review and evaluate strategy reconciliation interventions and assess impact on the water balance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The following reconciliation interventions will be evaluated: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Bloemhof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Dam excess utilisation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investigation</a:t>
            </a: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Acid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Mine Drainage (AMD) management option implementation monitoring </a:t>
            </a:r>
            <a:endParaRPr lang="en-ZA" sz="2400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Evaluate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the need to activate further planning of Thukela Water Project if required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Implications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of reduced operational capacity on sustainable yield </a:t>
            </a:r>
          </a:p>
        </p:txBody>
      </p:sp>
    </p:spTree>
    <p:extLst>
      <p:ext uri="{BB962C8B-B14F-4D97-AF65-F5344CB8AC3E}">
        <p14:creationId xmlns:p14="http://schemas.microsoft.com/office/powerpoint/2010/main" val="30850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37723"/>
            <a:ext cx="8953499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4: REVIEW RECONCILIATION INTERVENTIONS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171545"/>
            <a:ext cx="8286749" cy="53526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In addition 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to,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progress will be tracked on the implementation of the other interventions </a:t>
            </a: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namely: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WCWDM</a:t>
            </a: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Eradication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of unlawful irrigation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I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mplementation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programme of LWHP Phase 2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Planning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in the Crocodile (West) and Olifants River system that may influence this Reconciliation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Strategy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ZA" sz="2800" b="1" i="1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Deliverables: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</a:rPr>
              <a:t>Worksheets and WRPM configuration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</a:rPr>
              <a:t>Review of Reconciliation Interventions will be discussed and presented in the SSC Status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Reports</a:t>
            </a:r>
            <a:endParaRPr lang="en-ZA" sz="1600" b="1" i="1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75823"/>
            <a:ext cx="828675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cap="all" dirty="0">
                <a:solidFill>
                  <a:schemeClr val="accent3">
                    <a:lumMod val="75000"/>
                  </a:schemeClr>
                </a:solidFill>
              </a:rPr>
              <a:t>TASK 5: REVIEW AND UPDATE WATER BALANCE</a:t>
            </a:r>
            <a:endParaRPr lang="en-ZA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171545"/>
            <a:ext cx="8286749" cy="53526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Update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projected annual water balance based on WRPM analyses (Task 4) for selected scenarios.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Undertake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alternative scenario analysis with WRPM if required.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Undertake </a:t>
            </a:r>
            <a:r>
              <a:rPr lang="en-ZA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difference analysis to present the water balance implications of various future planning variables.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ZA" sz="2800" b="1" i="1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Deliverables: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</a:rPr>
              <a:t>Worksheets and WRPM configuration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</a:rPr>
              <a:t>Review of Reconciliation Interventions will be discussed and presented in the SSC Status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Reports</a:t>
            </a:r>
            <a:endParaRPr lang="en-ZA" sz="1600" b="1" i="1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23"/>
            <a:ext cx="8113485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TASK 6: STAKEHOLDER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57531"/>
            <a:ext cx="8113485" cy="517584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provide stakeholders with meaningful information to assist them in providing useful contributions so that they are a part of the process and its implementation.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Database of Interested and Affected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Announce the project/Background Information Document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Study 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Steering </a:t>
            </a: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Committee Meetings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Media Releases/Newsletters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Web access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Liaison </a:t>
            </a:r>
            <a:r>
              <a:rPr lang="en-ZA" sz="20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with Water Forums</a:t>
            </a:r>
            <a:endParaRPr lang="en-US" sz="2000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Deliverables</a:t>
            </a:r>
            <a:r>
              <a:rPr lang="en-US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b="1" i="1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Announcement Letter			Stakeholder Database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Media releases/Newsletters</a:t>
            </a:r>
            <a:r>
              <a:rPr lang="en-US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Web </a:t>
            </a:r>
            <a:r>
              <a:rPr lang="en-US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access </a:t>
            </a: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arrangements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SSC Meetings (x6)	</a:t>
            </a:r>
            <a:r>
              <a:rPr lang="en-US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Status Reports</a:t>
            </a:r>
            <a:r>
              <a:rPr lang="en-US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en-US" sz="2000" b="1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l"/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l"/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7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AGENDA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-1" b="6024"/>
          <a:stretch/>
        </p:blipFill>
        <p:spPr>
          <a:xfrm>
            <a:off x="1381771" y="835269"/>
            <a:ext cx="7305029" cy="529883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7600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37723"/>
            <a:ext cx="830580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TASK 7: TRAINING/ CAPACITY BUILDING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957532"/>
            <a:ext cx="8305799" cy="517584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Objectives is to </a:t>
            </a:r>
            <a:r>
              <a:rPr lang="en-ZA" sz="2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capacitate DWS Staff and team members in specialist aspects </a:t>
            </a:r>
            <a:r>
              <a:rPr lang="en-ZA" sz="2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relating </a:t>
            </a:r>
            <a:r>
              <a:rPr lang="en-ZA" sz="2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ZA" sz="2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IVRS Reconciliation </a:t>
            </a:r>
            <a:r>
              <a:rPr lang="en-ZA" sz="2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Strategy. </a:t>
            </a:r>
            <a:endParaRPr lang="en-ZA" sz="26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2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ZA" sz="2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capacity building activates will be structured in the form </a:t>
            </a:r>
            <a:r>
              <a:rPr lang="en-ZA" sz="2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Formal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endParaRPr lang="en-ZA" sz="2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ZA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secondment in order for trainees to gain further hands-on experience in the technical processes and application of the </a:t>
            </a:r>
            <a:r>
              <a:rPr lang="en-ZA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Deliverables: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Training Material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Training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Report </a:t>
            </a:r>
          </a:p>
        </p:txBody>
      </p:sp>
    </p:spTree>
    <p:extLst>
      <p:ext uri="{BB962C8B-B14F-4D97-AF65-F5344CB8AC3E}">
        <p14:creationId xmlns:p14="http://schemas.microsoft.com/office/powerpoint/2010/main" val="159819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1" y="137723"/>
            <a:ext cx="7772400" cy="819809"/>
          </a:xfrm>
        </p:spPr>
        <p:txBody>
          <a:bodyPr anchor="ctr" anchorCtr="0">
            <a:noAutofit/>
          </a:bodyPr>
          <a:lstStyle/>
          <a:p>
            <a:pPr algn="ctr"/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TASK 8: AD HOC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957532"/>
            <a:ext cx="8134350" cy="517584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hoc studies and/or investigations as may be required </a:t>
            </a:r>
            <a:r>
              <a:rPr lang="en-US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during the study in support of the strategy</a:t>
            </a:r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0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1" y="137724"/>
            <a:ext cx="7772400" cy="671996"/>
          </a:xfrm>
        </p:spPr>
        <p:txBody>
          <a:bodyPr anchor="ctr" anchorCtr="0">
            <a:noAutofit/>
          </a:bodyPr>
          <a:lstStyle/>
          <a:p>
            <a:pPr algn="ctr"/>
            <a:r>
              <a:rPr lang="en-ZA" cap="all" dirty="0">
                <a:solidFill>
                  <a:schemeClr val="accent3">
                    <a:lumMod val="75000"/>
                  </a:schemeClr>
                </a:solidFill>
              </a:rPr>
              <a:t>TASK 9: STUDY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809719"/>
            <a:ext cx="7804150" cy="53526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General study management and administration activities</a:t>
            </a:r>
          </a:p>
          <a:p>
            <a:pPr algn="l"/>
            <a:endParaRPr lang="en-US" sz="2800" b="1" i="1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Deliverables: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Study Administration Meetings (SAM)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(12 meetings)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Study Management Committee (SMC)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Meetings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(12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meetings)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Strategy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Steering 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Committee (SSC) </a:t>
            </a:r>
            <a:r>
              <a:rPr lang="en-ZA" sz="2400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Meetings (6 meetings</a:t>
            </a:r>
            <a:r>
              <a:rPr lang="en-ZA" sz="24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ZA" sz="2400" b="1" i="1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b="1" dirty="0" smtClean="0">
                <a:solidFill>
                  <a:schemeClr val="accent3">
                    <a:lumMod val="75000"/>
                  </a:schemeClr>
                </a:solidFill>
              </a:rPr>
              <a:t>STUDY PROGRAMME</a:t>
            </a:r>
            <a:endParaRPr lang="en-Z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30170" r="1918" b="25757"/>
          <a:stretch>
            <a:fillRect/>
          </a:stretch>
        </p:blipFill>
        <p:spPr bwMode="auto">
          <a:xfrm>
            <a:off x="0" y="2024063"/>
            <a:ext cx="9113754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</a:t>
            </a:r>
            <a:r>
              <a:rPr lang="en-GB" sz="2800" b="1" dirty="0" smtClean="0"/>
              <a:t>Study: Phase2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8: Water Balance Status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40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0" y="0"/>
            <a:ext cx="7687129" cy="11430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Presentation Layout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006840"/>
            <a:ext cx="8039100" cy="5148282"/>
          </a:xfrm>
        </p:spPr>
        <p:txBody>
          <a:bodyPr/>
          <a:lstStyle/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Water balance status  - </a:t>
            </a:r>
            <a:r>
              <a:rPr lang="en-ZA" altLang="en-US" cap="none" dirty="0" err="1" smtClean="0">
                <a:solidFill>
                  <a:schemeClr val="tx1"/>
                </a:solidFill>
              </a:rPr>
              <a:t>SSC</a:t>
            </a:r>
            <a:r>
              <a:rPr lang="en-ZA" altLang="en-US" cap="none" dirty="0" smtClean="0">
                <a:solidFill>
                  <a:schemeClr val="tx1"/>
                </a:solidFill>
              </a:rPr>
              <a:t> June 2015 recap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Revised information: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altLang="en-US" cap="none" dirty="0" smtClean="0">
                <a:effectLst/>
              </a:rPr>
              <a:t>Information from Annual Operating Analysis 2017:</a:t>
            </a:r>
          </a:p>
          <a:p>
            <a:pPr marL="1327150" lvl="4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dirty="0" smtClean="0"/>
              <a:t>AMD Desalination date – January 2022</a:t>
            </a:r>
          </a:p>
          <a:p>
            <a:pPr marL="1327150" lvl="4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cap="none" dirty="0" smtClean="0">
                <a:effectLst/>
              </a:rPr>
              <a:t>High Water Requirement Scenarios - Rand Water </a:t>
            </a:r>
          </a:p>
          <a:p>
            <a:pPr marL="1327150" lvl="4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dirty="0" smtClean="0"/>
              <a:t>Risk  analysis of projected drought water restrictions</a:t>
            </a:r>
            <a:endParaRPr lang="en-ZA" altLang="en-US" cap="none" dirty="0" smtClean="0">
              <a:effectLst/>
            </a:endParaRP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altLang="en-US" dirty="0" smtClean="0"/>
              <a:t>Eskom water requirement projections </a:t>
            </a:r>
            <a:r>
              <a:rPr lang="en-ZA" altLang="en-US" cap="none" dirty="0" smtClean="0">
                <a:effectLst/>
              </a:rPr>
              <a:t> - </a:t>
            </a:r>
            <a:r>
              <a:rPr lang="en-ZA" altLang="en-US" dirty="0"/>
              <a:t>April </a:t>
            </a:r>
            <a:r>
              <a:rPr lang="en-ZA" altLang="en-US" dirty="0" smtClean="0"/>
              <a:t>2017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altLang="en-US" dirty="0" smtClean="0"/>
              <a:t>LHWP Phase 2 – transfer water by December 2025</a:t>
            </a:r>
            <a:endParaRPr lang="en-ZA" altLang="en-US" dirty="0"/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Preliminary revised water balance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altLang="en-US" dirty="0" smtClean="0"/>
              <a:t>Risk and difference </a:t>
            </a:r>
            <a:r>
              <a:rPr lang="en-ZA" altLang="en-US" dirty="0"/>
              <a:t>analysis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35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6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338137" y="854302"/>
          <a:ext cx="8501063" cy="56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6358" y="-162819"/>
            <a:ext cx="8365359" cy="1143000"/>
          </a:xfrm>
          <a:prstGeom prst="rect">
            <a:avLst/>
          </a:prstGeom>
        </p:spPr>
        <p:txBody>
          <a:bodyPr anchor="ctr" anchorCtr="0"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baseline="0" dirty="0" smtClean="0">
                <a:solidFill>
                  <a:schemeClr val="accent3">
                    <a:lumMod val="75000"/>
                  </a:schemeClr>
                </a:solidFill>
                <a:latin typeface="Gill Sans"/>
                <a:cs typeface="Gill Sans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Rand Water Supply Area Scenarios (2015)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514600" y="3136612"/>
            <a:ext cx="1543277" cy="584775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Rand Water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(2003)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4057877" y="3429000"/>
            <a:ext cx="710065" cy="292387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879509" y="1912203"/>
            <a:ext cx="2292691" cy="584775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Rand Water Projection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(October 2014)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>
            <a:off x="6172200" y="2204591"/>
            <a:ext cx="907483" cy="545812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6732305" y="3912027"/>
            <a:ext cx="1652135" cy="584775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WC/</a:t>
            </a:r>
            <a:r>
              <a:rPr lang="en-US" sz="1600" dirty="0" err="1" smtClean="0">
                <a:solidFill>
                  <a:schemeClr val="tx1"/>
                </a:solidFill>
              </a:rPr>
              <a:t>WDM</a:t>
            </a:r>
            <a:r>
              <a:rPr lang="en-US" sz="1600" dirty="0" smtClean="0">
                <a:solidFill>
                  <a:schemeClr val="tx1"/>
                </a:solidFill>
              </a:rPr>
              <a:t> &amp;</a:t>
            </a:r>
          </a:p>
          <a:p>
            <a:pPr algn="ctr">
              <a:defRPr/>
            </a:pPr>
            <a:r>
              <a:rPr lang="en-US" sz="1600" dirty="0" smtClean="0"/>
              <a:t>Tshwane Reuse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7391401" y="3095319"/>
            <a:ext cx="166972" cy="816708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5920752" y="5043714"/>
            <a:ext cx="2478202" cy="584775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/>
              <a:t>Dashed lines from January 2014 </a:t>
            </a:r>
            <a:r>
              <a:rPr lang="en-US" sz="1600" dirty="0" err="1" smtClean="0"/>
              <a:t>SSC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196293" y="4082142"/>
            <a:ext cx="1543277" cy="584775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Historical Water Use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>
            <a:off x="2739570" y="4374530"/>
            <a:ext cx="550411" cy="146193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21208264">
            <a:off x="5358295" y="3409696"/>
            <a:ext cx="210255" cy="92641"/>
          </a:xfrm>
          <a:custGeom>
            <a:avLst/>
            <a:gdLst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131094 w 1131094"/>
              <a:gd name="connsiteY2" fmla="*/ 0 h 411956"/>
              <a:gd name="connsiteX3" fmla="*/ 1131094 w 1131094"/>
              <a:gd name="connsiteY3" fmla="*/ 0 h 411956"/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063578 w 1131094"/>
              <a:gd name="connsiteY2" fmla="*/ 15906 h 411956"/>
              <a:gd name="connsiteX3" fmla="*/ 1131094 w 1131094"/>
              <a:gd name="connsiteY3" fmla="*/ 0 h 411956"/>
              <a:gd name="connsiteX4" fmla="*/ 1131094 w 1131094"/>
              <a:gd name="connsiteY4" fmla="*/ 0 h 411956"/>
              <a:gd name="connsiteX0" fmla="*/ 0 w 1440873"/>
              <a:gd name="connsiteY0" fmla="*/ 514547 h 514547"/>
              <a:gd name="connsiteX1" fmla="*/ 816769 w 1440873"/>
              <a:gd name="connsiteY1" fmla="*/ 195460 h 514547"/>
              <a:gd name="connsiteX2" fmla="*/ 1063578 w 1440873"/>
              <a:gd name="connsiteY2" fmla="*/ 118497 h 514547"/>
              <a:gd name="connsiteX3" fmla="*/ 1131094 w 1440873"/>
              <a:gd name="connsiteY3" fmla="*/ 102591 h 514547"/>
              <a:gd name="connsiteX4" fmla="*/ 1440873 w 1440873"/>
              <a:gd name="connsiteY4" fmla="*/ 0 h 514547"/>
              <a:gd name="connsiteX0" fmla="*/ 0 w 1509977"/>
              <a:gd name="connsiteY0" fmla="*/ 531247 h 531247"/>
              <a:gd name="connsiteX1" fmla="*/ 816769 w 1509977"/>
              <a:gd name="connsiteY1" fmla="*/ 212160 h 531247"/>
              <a:gd name="connsiteX2" fmla="*/ 1063578 w 1509977"/>
              <a:gd name="connsiteY2" fmla="*/ 135197 h 531247"/>
              <a:gd name="connsiteX3" fmla="*/ 1131094 w 1509977"/>
              <a:gd name="connsiteY3" fmla="*/ 119291 h 531247"/>
              <a:gd name="connsiteX4" fmla="*/ 1509977 w 1509977"/>
              <a:gd name="connsiteY4" fmla="*/ 0 h 531247"/>
              <a:gd name="connsiteX0" fmla="*/ 0 w 1486147"/>
              <a:gd name="connsiteY0" fmla="*/ 536018 h 536018"/>
              <a:gd name="connsiteX1" fmla="*/ 816769 w 1486147"/>
              <a:gd name="connsiteY1" fmla="*/ 216931 h 536018"/>
              <a:gd name="connsiteX2" fmla="*/ 1063578 w 1486147"/>
              <a:gd name="connsiteY2" fmla="*/ 139968 h 536018"/>
              <a:gd name="connsiteX3" fmla="*/ 1131094 w 1486147"/>
              <a:gd name="connsiteY3" fmla="*/ 124062 h 536018"/>
              <a:gd name="connsiteX4" fmla="*/ 1486147 w 1486147"/>
              <a:gd name="connsiteY4" fmla="*/ 0 h 536018"/>
              <a:gd name="connsiteX0" fmla="*/ 0 w 1490912"/>
              <a:gd name="connsiteY0" fmla="*/ 524088 h 524088"/>
              <a:gd name="connsiteX1" fmla="*/ 816769 w 1490912"/>
              <a:gd name="connsiteY1" fmla="*/ 205001 h 524088"/>
              <a:gd name="connsiteX2" fmla="*/ 1063578 w 1490912"/>
              <a:gd name="connsiteY2" fmla="*/ 128038 h 524088"/>
              <a:gd name="connsiteX3" fmla="*/ 1131094 w 1490912"/>
              <a:gd name="connsiteY3" fmla="*/ 112132 h 524088"/>
              <a:gd name="connsiteX4" fmla="*/ 1490912 w 1490912"/>
              <a:gd name="connsiteY4" fmla="*/ 0 h 524088"/>
              <a:gd name="connsiteX0" fmla="*/ 0 w 1500444"/>
              <a:gd name="connsiteY0" fmla="*/ 524088 h 524088"/>
              <a:gd name="connsiteX1" fmla="*/ 826301 w 1500444"/>
              <a:gd name="connsiteY1" fmla="*/ 205001 h 524088"/>
              <a:gd name="connsiteX2" fmla="*/ 1073110 w 1500444"/>
              <a:gd name="connsiteY2" fmla="*/ 128038 h 524088"/>
              <a:gd name="connsiteX3" fmla="*/ 1140626 w 1500444"/>
              <a:gd name="connsiteY3" fmla="*/ 112132 h 524088"/>
              <a:gd name="connsiteX4" fmla="*/ 1500444 w 1500444"/>
              <a:gd name="connsiteY4" fmla="*/ 0 h 524088"/>
              <a:gd name="connsiteX0" fmla="*/ 0 w 1500444"/>
              <a:gd name="connsiteY0" fmla="*/ 531246 h 531246"/>
              <a:gd name="connsiteX1" fmla="*/ 826301 w 1500444"/>
              <a:gd name="connsiteY1" fmla="*/ 205001 h 531246"/>
              <a:gd name="connsiteX2" fmla="*/ 1073110 w 1500444"/>
              <a:gd name="connsiteY2" fmla="*/ 128038 h 531246"/>
              <a:gd name="connsiteX3" fmla="*/ 1140626 w 1500444"/>
              <a:gd name="connsiteY3" fmla="*/ 112132 h 531246"/>
              <a:gd name="connsiteX4" fmla="*/ 1500444 w 1500444"/>
              <a:gd name="connsiteY4" fmla="*/ 0 h 531246"/>
              <a:gd name="connsiteX0" fmla="*/ 0 w 1500444"/>
              <a:gd name="connsiteY0" fmla="*/ 531246 h 531246"/>
              <a:gd name="connsiteX1" fmla="*/ 209319 w 1500444"/>
              <a:gd name="connsiteY1" fmla="*/ 447908 h 531246"/>
              <a:gd name="connsiteX2" fmla="*/ 826301 w 1500444"/>
              <a:gd name="connsiteY2" fmla="*/ 205001 h 531246"/>
              <a:gd name="connsiteX3" fmla="*/ 1073110 w 1500444"/>
              <a:gd name="connsiteY3" fmla="*/ 128038 h 531246"/>
              <a:gd name="connsiteX4" fmla="*/ 1140626 w 1500444"/>
              <a:gd name="connsiteY4" fmla="*/ 112132 h 531246"/>
              <a:gd name="connsiteX5" fmla="*/ 1500444 w 1500444"/>
              <a:gd name="connsiteY5" fmla="*/ 0 h 531246"/>
              <a:gd name="connsiteX0" fmla="*/ 0 w 1500444"/>
              <a:gd name="connsiteY0" fmla="*/ 531246 h 531246"/>
              <a:gd name="connsiteX1" fmla="*/ 209319 w 1500444"/>
              <a:gd name="connsiteY1" fmla="*/ 447908 h 531246"/>
              <a:gd name="connsiteX2" fmla="*/ 1073110 w 1500444"/>
              <a:gd name="connsiteY2" fmla="*/ 128038 h 531246"/>
              <a:gd name="connsiteX3" fmla="*/ 1140626 w 1500444"/>
              <a:gd name="connsiteY3" fmla="*/ 112132 h 531246"/>
              <a:gd name="connsiteX4" fmla="*/ 1500444 w 1500444"/>
              <a:gd name="connsiteY4" fmla="*/ 0 h 531246"/>
              <a:gd name="connsiteX0" fmla="*/ 0 w 1500444"/>
              <a:gd name="connsiteY0" fmla="*/ 531246 h 531246"/>
              <a:gd name="connsiteX1" fmla="*/ 209319 w 1500444"/>
              <a:gd name="connsiteY1" fmla="*/ 447908 h 531246"/>
              <a:gd name="connsiteX2" fmla="*/ 1140626 w 1500444"/>
              <a:gd name="connsiteY2" fmla="*/ 112132 h 531246"/>
              <a:gd name="connsiteX3" fmla="*/ 1500444 w 1500444"/>
              <a:gd name="connsiteY3" fmla="*/ 0 h 531246"/>
              <a:gd name="connsiteX0" fmla="*/ 0 w 1140626"/>
              <a:gd name="connsiteY0" fmla="*/ 419114 h 419114"/>
              <a:gd name="connsiteX1" fmla="*/ 209319 w 1140626"/>
              <a:gd name="connsiteY1" fmla="*/ 335776 h 419114"/>
              <a:gd name="connsiteX2" fmla="*/ 1140626 w 1140626"/>
              <a:gd name="connsiteY2" fmla="*/ 0 h 419114"/>
              <a:gd name="connsiteX0" fmla="*/ 0 w 1131156"/>
              <a:gd name="connsiteY0" fmla="*/ 420199 h 420199"/>
              <a:gd name="connsiteX1" fmla="*/ 209319 w 1131156"/>
              <a:gd name="connsiteY1" fmla="*/ 336861 h 420199"/>
              <a:gd name="connsiteX2" fmla="*/ 1131156 w 1131156"/>
              <a:gd name="connsiteY2" fmla="*/ 0 h 420199"/>
              <a:gd name="connsiteX0" fmla="*/ 0 w 209319"/>
              <a:gd name="connsiteY0" fmla="*/ 83338 h 83338"/>
              <a:gd name="connsiteX1" fmla="*/ 209319 w 209319"/>
              <a:gd name="connsiteY1" fmla="*/ 0 h 83338"/>
              <a:gd name="connsiteX0" fmla="*/ 0 w 210403"/>
              <a:gd name="connsiteY0" fmla="*/ 92819 h 92819"/>
              <a:gd name="connsiteX1" fmla="*/ 210403 w 210403"/>
              <a:gd name="connsiteY1" fmla="*/ 0 h 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403" h="92819">
                <a:moveTo>
                  <a:pt x="0" y="92819"/>
                </a:moveTo>
                <a:lnTo>
                  <a:pt x="210403" y="0"/>
                </a:lnTo>
              </a:path>
            </a:pathLst>
          </a:custGeom>
          <a:noFill/>
          <a:ln w="34925" cap="rnd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36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0" y="685800"/>
          <a:ext cx="9144000" cy="574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88"/>
            <a:ext cx="9143999" cy="7239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Water Requirements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12118" y="1660951"/>
            <a:ext cx="3048000" cy="584775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High </a:t>
            </a:r>
            <a:r>
              <a:rPr lang="en-US" sz="1600" dirty="0">
                <a:solidFill>
                  <a:schemeClr val="tx1"/>
                </a:solidFill>
              </a:rPr>
              <a:t>Water </a:t>
            </a:r>
            <a:r>
              <a:rPr lang="en-US" sz="1600" dirty="0" smtClean="0">
                <a:solidFill>
                  <a:schemeClr val="tx1"/>
                </a:solidFill>
              </a:rPr>
              <a:t> Requirements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Unlawful Removed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>
            <a:off x="3236118" y="2245726"/>
            <a:ext cx="726282" cy="821324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4572000" y="3651111"/>
            <a:ext cx="4215962" cy="954107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High </a:t>
            </a:r>
            <a:r>
              <a:rPr lang="en-US" sz="1400" dirty="0">
                <a:solidFill>
                  <a:schemeClr val="tx1"/>
                </a:solidFill>
              </a:rPr>
              <a:t>Water Requirement </a:t>
            </a:r>
            <a:r>
              <a:rPr lang="en-US" sz="1400" dirty="0" smtClean="0">
                <a:solidFill>
                  <a:schemeClr val="tx1"/>
                </a:solidFill>
              </a:rPr>
              <a:t>Scenario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Water Conservation and Demand </a:t>
            </a:r>
            <a:r>
              <a:rPr lang="en-US" sz="1400" dirty="0" smtClean="0">
                <a:solidFill>
                  <a:schemeClr val="tx1"/>
                </a:solidFill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Unlawful Removed</a:t>
            </a:r>
            <a:endParaRPr lang="en-ZA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Re-use (Tshwane)</a:t>
            </a:r>
            <a:endParaRPr lang="en-ZA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H="1" flipV="1">
            <a:off x="5562601" y="2888397"/>
            <a:ext cx="1117380" cy="762714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53000" y="6019800"/>
            <a:ext cx="3927477" cy="338554"/>
            <a:chOff x="5201541" y="2233657"/>
            <a:chExt cx="3927144" cy="338228"/>
          </a:xfrm>
          <a:solidFill>
            <a:schemeClr val="bg1"/>
          </a:solidFill>
        </p:grpSpPr>
        <p:sp>
          <p:nvSpPr>
            <p:cNvPr id="19" name="TextBox 6"/>
            <p:cNvSpPr txBox="1"/>
            <p:nvPr/>
          </p:nvSpPr>
          <p:spPr>
            <a:xfrm>
              <a:off x="5201541" y="2233657"/>
              <a:ext cx="3927144" cy="3382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Dotted Lines = </a:t>
              </a:r>
              <a:r>
                <a:rPr lang="en-US" sz="1600" dirty="0" smtClean="0"/>
                <a:t>January</a:t>
              </a:r>
              <a:r>
                <a:rPr lang="en-US" sz="1600" dirty="0" smtClean="0">
                  <a:solidFill>
                    <a:schemeClr val="tx1"/>
                  </a:solidFill>
                </a:rPr>
                <a:t> 2014 Analysis </a:t>
              </a:r>
              <a:endParaRPr lang="en-ZA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566861" y="571500"/>
            <a:ext cx="6061077" cy="571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sz="2400" dirty="0" smtClean="0"/>
              <a:t>(Net System Water Requirements)</a:t>
            </a:r>
            <a:endParaRPr lang="en-ZA" sz="4000" dirty="0"/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37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4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190500" y="1447800"/>
          <a:ext cx="8763000" cy="486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2"/>
          <p:cNvSpPr/>
          <p:nvPr/>
        </p:nvSpPr>
        <p:spPr>
          <a:xfrm>
            <a:off x="3930650" y="4013200"/>
            <a:ext cx="4700711" cy="1358900"/>
          </a:xfrm>
          <a:custGeom>
            <a:avLst/>
            <a:gdLst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77950 w 5772150"/>
              <a:gd name="connsiteY3" fmla="*/ 1200150 h 1358900"/>
              <a:gd name="connsiteX4" fmla="*/ 1155700 w 5772150"/>
              <a:gd name="connsiteY4" fmla="*/ 1174750 h 1358900"/>
              <a:gd name="connsiteX5" fmla="*/ 850900 w 5772150"/>
              <a:gd name="connsiteY5" fmla="*/ 1104900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77950 w 5772150"/>
              <a:gd name="connsiteY3" fmla="*/ 1200150 h 1358900"/>
              <a:gd name="connsiteX4" fmla="*/ 1155700 w 5772150"/>
              <a:gd name="connsiteY4" fmla="*/ 1162050 h 1358900"/>
              <a:gd name="connsiteX5" fmla="*/ 850900 w 5772150"/>
              <a:gd name="connsiteY5" fmla="*/ 1104900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77950 w 5772150"/>
              <a:gd name="connsiteY3" fmla="*/ 1200150 h 1358900"/>
              <a:gd name="connsiteX4" fmla="*/ 1152525 w 5772150"/>
              <a:gd name="connsiteY4" fmla="*/ 1171575 h 1358900"/>
              <a:gd name="connsiteX5" fmla="*/ 850900 w 5772150"/>
              <a:gd name="connsiteY5" fmla="*/ 1104900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77950 w 5772150"/>
              <a:gd name="connsiteY3" fmla="*/ 1200150 h 1358900"/>
              <a:gd name="connsiteX4" fmla="*/ 1152525 w 5772150"/>
              <a:gd name="connsiteY4" fmla="*/ 1171575 h 1358900"/>
              <a:gd name="connsiteX5" fmla="*/ 854075 w 5772150"/>
              <a:gd name="connsiteY5" fmla="*/ 1095375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81125 w 5772150"/>
              <a:gd name="connsiteY3" fmla="*/ 1193800 h 1358900"/>
              <a:gd name="connsiteX4" fmla="*/ 1152525 w 5772150"/>
              <a:gd name="connsiteY4" fmla="*/ 1171575 h 1358900"/>
              <a:gd name="connsiteX5" fmla="*/ 854075 w 5772150"/>
              <a:gd name="connsiteY5" fmla="*/ 1095375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81125 w 5772150"/>
              <a:gd name="connsiteY3" fmla="*/ 1193800 h 1358900"/>
              <a:gd name="connsiteX4" fmla="*/ 1152525 w 5772150"/>
              <a:gd name="connsiteY4" fmla="*/ 1165225 h 1358900"/>
              <a:gd name="connsiteX5" fmla="*/ 854075 w 5772150"/>
              <a:gd name="connsiteY5" fmla="*/ 1095375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81125 w 5772150"/>
              <a:gd name="connsiteY3" fmla="*/ 1187450 h 1358900"/>
              <a:gd name="connsiteX4" fmla="*/ 1152525 w 5772150"/>
              <a:gd name="connsiteY4" fmla="*/ 1165225 h 1358900"/>
              <a:gd name="connsiteX5" fmla="*/ 854075 w 5772150"/>
              <a:gd name="connsiteY5" fmla="*/ 1095375 h 1358900"/>
              <a:gd name="connsiteX6" fmla="*/ 711200 w 5772150"/>
              <a:gd name="connsiteY6" fmla="*/ 965200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  <a:gd name="connsiteX0" fmla="*/ 0 w 5772150"/>
              <a:gd name="connsiteY0" fmla="*/ 0 h 1358900"/>
              <a:gd name="connsiteX1" fmla="*/ 5772150 w 5772150"/>
              <a:gd name="connsiteY1" fmla="*/ 0 h 1358900"/>
              <a:gd name="connsiteX2" fmla="*/ 5765800 w 5772150"/>
              <a:gd name="connsiteY2" fmla="*/ 1358900 h 1358900"/>
              <a:gd name="connsiteX3" fmla="*/ 1381125 w 5772150"/>
              <a:gd name="connsiteY3" fmla="*/ 1187450 h 1358900"/>
              <a:gd name="connsiteX4" fmla="*/ 1152525 w 5772150"/>
              <a:gd name="connsiteY4" fmla="*/ 1165225 h 1358900"/>
              <a:gd name="connsiteX5" fmla="*/ 854075 w 5772150"/>
              <a:gd name="connsiteY5" fmla="*/ 1095375 h 1358900"/>
              <a:gd name="connsiteX6" fmla="*/ 708025 w 5772150"/>
              <a:gd name="connsiteY6" fmla="*/ 955675 h 1358900"/>
              <a:gd name="connsiteX7" fmla="*/ 469900 w 5772150"/>
              <a:gd name="connsiteY7" fmla="*/ 615950 h 1358900"/>
              <a:gd name="connsiteX8" fmla="*/ 0 w 5772150"/>
              <a:gd name="connsiteY8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150" h="1358900">
                <a:moveTo>
                  <a:pt x="0" y="0"/>
                </a:moveTo>
                <a:lnTo>
                  <a:pt x="5772150" y="0"/>
                </a:lnTo>
                <a:cubicBezTo>
                  <a:pt x="5770033" y="452967"/>
                  <a:pt x="5767917" y="905933"/>
                  <a:pt x="5765800" y="1358900"/>
                </a:cubicBezTo>
                <a:lnTo>
                  <a:pt x="1381125" y="1187450"/>
                </a:lnTo>
                <a:lnTo>
                  <a:pt x="1152525" y="1165225"/>
                </a:lnTo>
                <a:lnTo>
                  <a:pt x="854075" y="1095375"/>
                </a:lnTo>
                <a:lnTo>
                  <a:pt x="708025" y="955675"/>
                </a:lnTo>
                <a:lnTo>
                  <a:pt x="469900" y="615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3"/>
            <a:ext cx="9144000" cy="831411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Water Balance (June 2015)</a:t>
            </a:r>
          </a:p>
        </p:txBody>
      </p:sp>
      <p:sp>
        <p:nvSpPr>
          <p:cNvPr id="24" name="Up Arrow 23"/>
          <p:cNvSpPr/>
          <p:nvPr/>
        </p:nvSpPr>
        <p:spPr>
          <a:xfrm>
            <a:off x="4195708" y="5544306"/>
            <a:ext cx="388938" cy="5922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870439" y="5936753"/>
            <a:ext cx="3529012" cy="3381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First transfer from </a:t>
            </a:r>
            <a:r>
              <a:rPr lang="en-US" sz="1600" dirty="0" err="1">
                <a:solidFill>
                  <a:schemeClr val="tx1"/>
                </a:solidFill>
              </a:rPr>
              <a:t>LHWP</a:t>
            </a:r>
            <a:r>
              <a:rPr lang="en-US" sz="1600" dirty="0">
                <a:solidFill>
                  <a:schemeClr val="tx1"/>
                </a:solidFill>
              </a:rPr>
              <a:t> Phase II 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 flipV="1">
            <a:off x="4390177" y="5840415"/>
            <a:ext cx="480262" cy="265407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11765" y="1670050"/>
            <a:ext cx="1289659" cy="38623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566863" y="4505325"/>
            <a:ext cx="947737" cy="574675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smtClean="0">
                <a:solidFill>
                  <a:sysClr val="windowText" lastClr="000000"/>
                </a:solidFill>
              </a:rPr>
              <a:t>System </a:t>
            </a:r>
          </a:p>
          <a:p>
            <a:pPr algn="ctr">
              <a:defRPr/>
            </a:pPr>
            <a:r>
              <a:rPr lang="en-ZA" sz="1400" dirty="0" smtClean="0">
                <a:solidFill>
                  <a:sysClr val="windowText" lastClr="000000"/>
                </a:solidFill>
              </a:rPr>
              <a:t>Yield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871759" y="3983831"/>
            <a:ext cx="4759602" cy="1411288"/>
          </a:xfrm>
          <a:custGeom>
            <a:avLst/>
            <a:gdLst>
              <a:gd name="connsiteX0" fmla="*/ 0 w 5715788"/>
              <a:gd name="connsiteY0" fmla="*/ 0 h 1823237"/>
              <a:gd name="connsiteX1" fmla="*/ 778092 w 5715788"/>
              <a:gd name="connsiteY1" fmla="*/ 1016631 h 1823237"/>
              <a:gd name="connsiteX2" fmla="*/ 959836 w 5715788"/>
              <a:gd name="connsiteY2" fmla="*/ 1272209 h 1823237"/>
              <a:gd name="connsiteX3" fmla="*/ 1141580 w 5715788"/>
              <a:gd name="connsiteY3" fmla="*/ 1510748 h 1823237"/>
              <a:gd name="connsiteX4" fmla="*/ 1351722 w 5715788"/>
              <a:gd name="connsiteY4" fmla="*/ 1607299 h 1823237"/>
              <a:gd name="connsiteX5" fmla="*/ 2112775 w 5715788"/>
              <a:gd name="connsiteY5" fmla="*/ 1692492 h 1823237"/>
              <a:gd name="connsiteX6" fmla="*/ 5401207 w 5715788"/>
              <a:gd name="connsiteY6" fmla="*/ 1811761 h 1823237"/>
              <a:gd name="connsiteX7" fmla="*/ 5395528 w 5715788"/>
              <a:gd name="connsiteY7" fmla="*/ 1811761 h 1823237"/>
              <a:gd name="connsiteX0" fmla="*/ 0 w 6021369"/>
              <a:gd name="connsiteY0" fmla="*/ 0 h 1843419"/>
              <a:gd name="connsiteX1" fmla="*/ 778092 w 6021369"/>
              <a:gd name="connsiteY1" fmla="*/ 1016631 h 1843419"/>
              <a:gd name="connsiteX2" fmla="*/ 959836 w 6021369"/>
              <a:gd name="connsiteY2" fmla="*/ 1272209 h 1843419"/>
              <a:gd name="connsiteX3" fmla="*/ 1141580 w 6021369"/>
              <a:gd name="connsiteY3" fmla="*/ 1510748 h 1843419"/>
              <a:gd name="connsiteX4" fmla="*/ 1351722 w 6021369"/>
              <a:gd name="connsiteY4" fmla="*/ 1607299 h 1843419"/>
              <a:gd name="connsiteX5" fmla="*/ 2112775 w 6021369"/>
              <a:gd name="connsiteY5" fmla="*/ 1692492 h 1843419"/>
              <a:gd name="connsiteX6" fmla="*/ 5401207 w 6021369"/>
              <a:gd name="connsiteY6" fmla="*/ 1811761 h 1843419"/>
              <a:gd name="connsiteX7" fmla="*/ 5883966 w 6021369"/>
              <a:gd name="connsiteY7" fmla="*/ 1840159 h 1843419"/>
              <a:gd name="connsiteX0" fmla="*/ 0 w 6255551"/>
              <a:gd name="connsiteY0" fmla="*/ 0 h 1859250"/>
              <a:gd name="connsiteX1" fmla="*/ 778092 w 6255551"/>
              <a:gd name="connsiteY1" fmla="*/ 1016631 h 1859250"/>
              <a:gd name="connsiteX2" fmla="*/ 959836 w 6255551"/>
              <a:gd name="connsiteY2" fmla="*/ 1272209 h 1859250"/>
              <a:gd name="connsiteX3" fmla="*/ 1141580 w 6255551"/>
              <a:gd name="connsiteY3" fmla="*/ 1510748 h 1859250"/>
              <a:gd name="connsiteX4" fmla="*/ 1351722 w 6255551"/>
              <a:gd name="connsiteY4" fmla="*/ 1607299 h 1859250"/>
              <a:gd name="connsiteX5" fmla="*/ 2112775 w 6255551"/>
              <a:gd name="connsiteY5" fmla="*/ 1692492 h 1859250"/>
              <a:gd name="connsiteX6" fmla="*/ 5401207 w 6255551"/>
              <a:gd name="connsiteY6" fmla="*/ 1811761 h 1859250"/>
              <a:gd name="connsiteX7" fmla="*/ 6162261 w 6255551"/>
              <a:gd name="connsiteY7" fmla="*/ 1857197 h 1859250"/>
              <a:gd name="connsiteX0" fmla="*/ 0 w 6181018"/>
              <a:gd name="connsiteY0" fmla="*/ 0 h 1859250"/>
              <a:gd name="connsiteX1" fmla="*/ 778092 w 6181018"/>
              <a:gd name="connsiteY1" fmla="*/ 1016631 h 1859250"/>
              <a:gd name="connsiteX2" fmla="*/ 959836 w 6181018"/>
              <a:gd name="connsiteY2" fmla="*/ 1272209 h 1859250"/>
              <a:gd name="connsiteX3" fmla="*/ 1141580 w 6181018"/>
              <a:gd name="connsiteY3" fmla="*/ 1510748 h 1859250"/>
              <a:gd name="connsiteX4" fmla="*/ 1351722 w 6181018"/>
              <a:gd name="connsiteY4" fmla="*/ 1607299 h 1859250"/>
              <a:gd name="connsiteX5" fmla="*/ 2112775 w 6181018"/>
              <a:gd name="connsiteY5" fmla="*/ 1692492 h 1859250"/>
              <a:gd name="connsiteX6" fmla="*/ 5401207 w 6181018"/>
              <a:gd name="connsiteY6" fmla="*/ 1811761 h 1859250"/>
              <a:gd name="connsiteX7" fmla="*/ 6077068 w 6181018"/>
              <a:gd name="connsiteY7" fmla="*/ 1857197 h 1859250"/>
              <a:gd name="connsiteX0" fmla="*/ 0 w 6161503"/>
              <a:gd name="connsiteY0" fmla="*/ 0 h 1848574"/>
              <a:gd name="connsiteX1" fmla="*/ 778092 w 6161503"/>
              <a:gd name="connsiteY1" fmla="*/ 1016631 h 1848574"/>
              <a:gd name="connsiteX2" fmla="*/ 959836 w 6161503"/>
              <a:gd name="connsiteY2" fmla="*/ 1272209 h 1848574"/>
              <a:gd name="connsiteX3" fmla="*/ 1141580 w 6161503"/>
              <a:gd name="connsiteY3" fmla="*/ 1510748 h 1848574"/>
              <a:gd name="connsiteX4" fmla="*/ 1351722 w 6161503"/>
              <a:gd name="connsiteY4" fmla="*/ 1607299 h 1848574"/>
              <a:gd name="connsiteX5" fmla="*/ 2112775 w 6161503"/>
              <a:gd name="connsiteY5" fmla="*/ 1692492 h 1848574"/>
              <a:gd name="connsiteX6" fmla="*/ 5401207 w 6161503"/>
              <a:gd name="connsiteY6" fmla="*/ 1811761 h 1848574"/>
              <a:gd name="connsiteX7" fmla="*/ 6054350 w 6161503"/>
              <a:gd name="connsiteY7" fmla="*/ 1845838 h 1848574"/>
              <a:gd name="connsiteX0" fmla="*/ 0 w 6077068"/>
              <a:gd name="connsiteY0" fmla="*/ 0 h 1840159"/>
              <a:gd name="connsiteX1" fmla="*/ 778092 w 6077068"/>
              <a:gd name="connsiteY1" fmla="*/ 1016631 h 1840159"/>
              <a:gd name="connsiteX2" fmla="*/ 959836 w 6077068"/>
              <a:gd name="connsiteY2" fmla="*/ 1272209 h 1840159"/>
              <a:gd name="connsiteX3" fmla="*/ 1141580 w 6077068"/>
              <a:gd name="connsiteY3" fmla="*/ 1510748 h 1840159"/>
              <a:gd name="connsiteX4" fmla="*/ 1351722 w 6077068"/>
              <a:gd name="connsiteY4" fmla="*/ 1607299 h 1840159"/>
              <a:gd name="connsiteX5" fmla="*/ 2112775 w 6077068"/>
              <a:gd name="connsiteY5" fmla="*/ 1692492 h 1840159"/>
              <a:gd name="connsiteX6" fmla="*/ 5401207 w 6077068"/>
              <a:gd name="connsiteY6" fmla="*/ 1811761 h 1840159"/>
              <a:gd name="connsiteX7" fmla="*/ 6077068 w 6077068"/>
              <a:gd name="connsiteY7" fmla="*/ 1840159 h 1840159"/>
              <a:gd name="connsiteX0" fmla="*/ 0 w 6095951"/>
              <a:gd name="connsiteY0" fmla="*/ 0 h 1840159"/>
              <a:gd name="connsiteX1" fmla="*/ 778092 w 6095951"/>
              <a:gd name="connsiteY1" fmla="*/ 1016631 h 1840159"/>
              <a:gd name="connsiteX2" fmla="*/ 959836 w 6095951"/>
              <a:gd name="connsiteY2" fmla="*/ 1272209 h 1840159"/>
              <a:gd name="connsiteX3" fmla="*/ 1141580 w 6095951"/>
              <a:gd name="connsiteY3" fmla="*/ 1510748 h 1840159"/>
              <a:gd name="connsiteX4" fmla="*/ 1351722 w 6095951"/>
              <a:gd name="connsiteY4" fmla="*/ 1607299 h 1840159"/>
              <a:gd name="connsiteX5" fmla="*/ 2112775 w 6095951"/>
              <a:gd name="connsiteY5" fmla="*/ 1692492 h 1840159"/>
              <a:gd name="connsiteX6" fmla="*/ 5401207 w 6095951"/>
              <a:gd name="connsiteY6" fmla="*/ 1811761 h 1840159"/>
              <a:gd name="connsiteX7" fmla="*/ 6095951 w 6095951"/>
              <a:gd name="connsiteY7" fmla="*/ 1840159 h 1840159"/>
              <a:gd name="connsiteX0" fmla="*/ 0 w 5765493"/>
              <a:gd name="connsiteY0" fmla="*/ 0 h 1411534"/>
              <a:gd name="connsiteX1" fmla="*/ 447634 w 5765493"/>
              <a:gd name="connsiteY1" fmla="*/ 588006 h 1411534"/>
              <a:gd name="connsiteX2" fmla="*/ 629378 w 5765493"/>
              <a:gd name="connsiteY2" fmla="*/ 843584 h 1411534"/>
              <a:gd name="connsiteX3" fmla="*/ 811122 w 5765493"/>
              <a:gd name="connsiteY3" fmla="*/ 1082123 h 1411534"/>
              <a:gd name="connsiteX4" fmla="*/ 1021264 w 5765493"/>
              <a:gd name="connsiteY4" fmla="*/ 1178674 h 1411534"/>
              <a:gd name="connsiteX5" fmla="*/ 1782317 w 5765493"/>
              <a:gd name="connsiteY5" fmla="*/ 1263867 h 1411534"/>
              <a:gd name="connsiteX6" fmla="*/ 5070749 w 5765493"/>
              <a:gd name="connsiteY6" fmla="*/ 1383136 h 1411534"/>
              <a:gd name="connsiteX7" fmla="*/ 5765493 w 5765493"/>
              <a:gd name="connsiteY7" fmla="*/ 1411534 h 14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93" h="1411534">
                <a:moveTo>
                  <a:pt x="0" y="0"/>
                </a:moveTo>
                <a:lnTo>
                  <a:pt x="447634" y="588006"/>
                </a:lnTo>
                <a:cubicBezTo>
                  <a:pt x="552530" y="728603"/>
                  <a:pt x="568797" y="761231"/>
                  <a:pt x="629378" y="843584"/>
                </a:cubicBezTo>
                <a:cubicBezTo>
                  <a:pt x="689959" y="925937"/>
                  <a:pt x="745808" y="1026275"/>
                  <a:pt x="811122" y="1082123"/>
                </a:cubicBezTo>
                <a:cubicBezTo>
                  <a:pt x="876436" y="1137971"/>
                  <a:pt x="859398" y="1148383"/>
                  <a:pt x="1021264" y="1178674"/>
                </a:cubicBezTo>
                <a:cubicBezTo>
                  <a:pt x="1183130" y="1208965"/>
                  <a:pt x="1107403" y="1229790"/>
                  <a:pt x="1782317" y="1263867"/>
                </a:cubicBezTo>
                <a:cubicBezTo>
                  <a:pt x="2457231" y="1297944"/>
                  <a:pt x="4406886" y="1358525"/>
                  <a:pt x="5070749" y="1383136"/>
                </a:cubicBezTo>
                <a:lnTo>
                  <a:pt x="5765493" y="1411534"/>
                </a:lnTo>
              </a:path>
            </a:pathLst>
          </a:custGeom>
          <a:noFill/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840412" y="4403725"/>
            <a:ext cx="2312988" cy="57785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>
                <a:solidFill>
                  <a:sysClr val="windowText" lastClr="000000"/>
                </a:solidFill>
              </a:rPr>
              <a:t>Yield increases due to desalination of mine water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30850" y="4038600"/>
            <a:ext cx="0" cy="12160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3" idx="1"/>
          </p:cNvCxnSpPr>
          <p:nvPr/>
        </p:nvCxnSpPr>
        <p:spPr>
          <a:xfrm flipH="1">
            <a:off x="5530850" y="4692650"/>
            <a:ext cx="309562" cy="100012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62291" y="2892425"/>
            <a:ext cx="39532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600144" y="3611718"/>
            <a:ext cx="1274456" cy="376878"/>
          </a:xfrm>
          <a:custGeom>
            <a:avLst/>
            <a:gdLst>
              <a:gd name="connsiteX0" fmla="*/ 0 w 1574800"/>
              <a:gd name="connsiteY0" fmla="*/ 241300 h 266700"/>
              <a:gd name="connsiteX1" fmla="*/ 0 w 1574800"/>
              <a:gd name="connsiteY1" fmla="*/ 12700 h 266700"/>
              <a:gd name="connsiteX2" fmla="*/ 1104900 w 1574800"/>
              <a:gd name="connsiteY2" fmla="*/ 0 h 266700"/>
              <a:gd name="connsiteX3" fmla="*/ 1574800 w 1574800"/>
              <a:gd name="connsiteY3" fmla="*/ 266700 h 266700"/>
              <a:gd name="connsiteX4" fmla="*/ 0 w 1574800"/>
              <a:gd name="connsiteY4" fmla="*/ 241300 h 266700"/>
              <a:gd name="connsiteX0" fmla="*/ 0 w 1574800"/>
              <a:gd name="connsiteY0" fmla="*/ 228600 h 254000"/>
              <a:gd name="connsiteX1" fmla="*/ 0 w 1574800"/>
              <a:gd name="connsiteY1" fmla="*/ 0 h 254000"/>
              <a:gd name="connsiteX2" fmla="*/ 1181000 w 1574800"/>
              <a:gd name="connsiteY2" fmla="*/ 101209 h 254000"/>
              <a:gd name="connsiteX3" fmla="*/ 1574800 w 1574800"/>
              <a:gd name="connsiteY3" fmla="*/ 254000 h 254000"/>
              <a:gd name="connsiteX4" fmla="*/ 0 w 1574800"/>
              <a:gd name="connsiteY4" fmla="*/ 228600 h 254000"/>
              <a:gd name="connsiteX0" fmla="*/ 0 w 1574800"/>
              <a:gd name="connsiteY0" fmla="*/ 307460 h 332860"/>
              <a:gd name="connsiteX1" fmla="*/ 25367 w 1574800"/>
              <a:gd name="connsiteY1" fmla="*/ 0 h 332860"/>
              <a:gd name="connsiteX2" fmla="*/ 1181000 w 1574800"/>
              <a:gd name="connsiteY2" fmla="*/ 180069 h 332860"/>
              <a:gd name="connsiteX3" fmla="*/ 1574800 w 1574800"/>
              <a:gd name="connsiteY3" fmla="*/ 332860 h 332860"/>
              <a:gd name="connsiteX4" fmla="*/ 0 w 1574800"/>
              <a:gd name="connsiteY4" fmla="*/ 307460 h 332860"/>
              <a:gd name="connsiteX0" fmla="*/ 0 w 1574800"/>
              <a:gd name="connsiteY0" fmla="*/ 307460 h 332860"/>
              <a:gd name="connsiteX1" fmla="*/ 25367 w 1574800"/>
              <a:gd name="connsiteY1" fmla="*/ 0 h 332860"/>
              <a:gd name="connsiteX2" fmla="*/ 1054167 w 1574800"/>
              <a:gd name="connsiteY2" fmla="*/ 188831 h 332860"/>
              <a:gd name="connsiteX3" fmla="*/ 1574800 w 1574800"/>
              <a:gd name="connsiteY3" fmla="*/ 332860 h 332860"/>
              <a:gd name="connsiteX4" fmla="*/ 0 w 1574800"/>
              <a:gd name="connsiteY4" fmla="*/ 307460 h 332860"/>
              <a:gd name="connsiteX0" fmla="*/ 0 w 1574800"/>
              <a:gd name="connsiteY0" fmla="*/ 307460 h 332860"/>
              <a:gd name="connsiteX1" fmla="*/ 25367 w 1574800"/>
              <a:gd name="connsiteY1" fmla="*/ 0 h 332860"/>
              <a:gd name="connsiteX2" fmla="*/ 1142950 w 1574800"/>
              <a:gd name="connsiteY2" fmla="*/ 136258 h 332860"/>
              <a:gd name="connsiteX3" fmla="*/ 1574800 w 1574800"/>
              <a:gd name="connsiteY3" fmla="*/ 332860 h 332860"/>
              <a:gd name="connsiteX4" fmla="*/ 0 w 1574800"/>
              <a:gd name="connsiteY4" fmla="*/ 307460 h 332860"/>
              <a:gd name="connsiteX0" fmla="*/ 0 w 1574800"/>
              <a:gd name="connsiteY0" fmla="*/ 324984 h 350384"/>
              <a:gd name="connsiteX1" fmla="*/ 114150 w 1574800"/>
              <a:gd name="connsiteY1" fmla="*/ 0 h 350384"/>
              <a:gd name="connsiteX2" fmla="*/ 1142950 w 1574800"/>
              <a:gd name="connsiteY2" fmla="*/ 153782 h 350384"/>
              <a:gd name="connsiteX3" fmla="*/ 1574800 w 1574800"/>
              <a:gd name="connsiteY3" fmla="*/ 350384 h 350384"/>
              <a:gd name="connsiteX4" fmla="*/ 0 w 1574800"/>
              <a:gd name="connsiteY4" fmla="*/ 324984 h 350384"/>
              <a:gd name="connsiteX0" fmla="*/ 0 w 1574800"/>
              <a:gd name="connsiteY0" fmla="*/ 324984 h 350384"/>
              <a:gd name="connsiteX1" fmla="*/ 114150 w 1574800"/>
              <a:gd name="connsiteY1" fmla="*/ 0 h 350384"/>
              <a:gd name="connsiteX2" fmla="*/ 636237 w 1574800"/>
              <a:gd name="connsiteY2" fmla="*/ 78755 h 350384"/>
              <a:gd name="connsiteX3" fmla="*/ 1142950 w 1574800"/>
              <a:gd name="connsiteY3" fmla="*/ 153782 h 350384"/>
              <a:gd name="connsiteX4" fmla="*/ 1574800 w 1574800"/>
              <a:gd name="connsiteY4" fmla="*/ 350384 h 350384"/>
              <a:gd name="connsiteX5" fmla="*/ 0 w 1574800"/>
              <a:gd name="connsiteY5" fmla="*/ 324984 h 350384"/>
              <a:gd name="connsiteX0" fmla="*/ 0 w 1574800"/>
              <a:gd name="connsiteY0" fmla="*/ 324984 h 350384"/>
              <a:gd name="connsiteX1" fmla="*/ 114150 w 1574800"/>
              <a:gd name="connsiteY1" fmla="*/ 0 h 350384"/>
              <a:gd name="connsiteX2" fmla="*/ 636237 w 1574800"/>
              <a:gd name="connsiteY2" fmla="*/ 78755 h 350384"/>
              <a:gd name="connsiteX3" fmla="*/ 902586 w 1574800"/>
              <a:gd name="connsiteY3" fmla="*/ 122566 h 350384"/>
              <a:gd name="connsiteX4" fmla="*/ 1142950 w 1574800"/>
              <a:gd name="connsiteY4" fmla="*/ 153782 h 350384"/>
              <a:gd name="connsiteX5" fmla="*/ 1574800 w 1574800"/>
              <a:gd name="connsiteY5" fmla="*/ 350384 h 350384"/>
              <a:gd name="connsiteX6" fmla="*/ 0 w 1574800"/>
              <a:gd name="connsiteY6" fmla="*/ 324984 h 350384"/>
              <a:gd name="connsiteX0" fmla="*/ 0 w 1574800"/>
              <a:gd name="connsiteY0" fmla="*/ 324984 h 350384"/>
              <a:gd name="connsiteX1" fmla="*/ 114150 w 1574800"/>
              <a:gd name="connsiteY1" fmla="*/ 0 h 350384"/>
              <a:gd name="connsiteX2" fmla="*/ 484038 w 1574800"/>
              <a:gd name="connsiteY2" fmla="*/ 26182 h 350384"/>
              <a:gd name="connsiteX3" fmla="*/ 902586 w 1574800"/>
              <a:gd name="connsiteY3" fmla="*/ 122566 h 350384"/>
              <a:gd name="connsiteX4" fmla="*/ 1142950 w 1574800"/>
              <a:gd name="connsiteY4" fmla="*/ 153782 h 350384"/>
              <a:gd name="connsiteX5" fmla="*/ 1574800 w 1574800"/>
              <a:gd name="connsiteY5" fmla="*/ 350384 h 350384"/>
              <a:gd name="connsiteX6" fmla="*/ 0 w 1574800"/>
              <a:gd name="connsiteY6" fmla="*/ 324984 h 350384"/>
              <a:gd name="connsiteX0" fmla="*/ 0 w 1574800"/>
              <a:gd name="connsiteY0" fmla="*/ 324984 h 350384"/>
              <a:gd name="connsiteX1" fmla="*/ 114150 w 1574800"/>
              <a:gd name="connsiteY1" fmla="*/ 0 h 350384"/>
              <a:gd name="connsiteX2" fmla="*/ 484038 w 1574800"/>
              <a:gd name="connsiteY2" fmla="*/ 26182 h 350384"/>
              <a:gd name="connsiteX3" fmla="*/ 902586 w 1574800"/>
              <a:gd name="connsiteY3" fmla="*/ 96280 h 350384"/>
              <a:gd name="connsiteX4" fmla="*/ 1142950 w 1574800"/>
              <a:gd name="connsiteY4" fmla="*/ 153782 h 350384"/>
              <a:gd name="connsiteX5" fmla="*/ 1574800 w 1574800"/>
              <a:gd name="connsiteY5" fmla="*/ 350384 h 350384"/>
              <a:gd name="connsiteX6" fmla="*/ 0 w 1574800"/>
              <a:gd name="connsiteY6" fmla="*/ 324984 h 350384"/>
              <a:gd name="connsiteX0" fmla="*/ 0 w 1574800"/>
              <a:gd name="connsiteY0" fmla="*/ 324984 h 350384"/>
              <a:gd name="connsiteX1" fmla="*/ 12683 w 1574800"/>
              <a:gd name="connsiteY1" fmla="*/ 0 h 350384"/>
              <a:gd name="connsiteX2" fmla="*/ 484038 w 1574800"/>
              <a:gd name="connsiteY2" fmla="*/ 26182 h 350384"/>
              <a:gd name="connsiteX3" fmla="*/ 902586 w 1574800"/>
              <a:gd name="connsiteY3" fmla="*/ 96280 h 350384"/>
              <a:gd name="connsiteX4" fmla="*/ 1142950 w 1574800"/>
              <a:gd name="connsiteY4" fmla="*/ 153782 h 350384"/>
              <a:gd name="connsiteX5" fmla="*/ 1574800 w 1574800"/>
              <a:gd name="connsiteY5" fmla="*/ 350384 h 350384"/>
              <a:gd name="connsiteX6" fmla="*/ 0 w 1574800"/>
              <a:gd name="connsiteY6" fmla="*/ 324984 h 350384"/>
              <a:gd name="connsiteX0" fmla="*/ 0 w 1803099"/>
              <a:gd name="connsiteY0" fmla="*/ 324984 h 376671"/>
              <a:gd name="connsiteX1" fmla="*/ 12683 w 1803099"/>
              <a:gd name="connsiteY1" fmla="*/ 0 h 376671"/>
              <a:gd name="connsiteX2" fmla="*/ 484038 w 1803099"/>
              <a:gd name="connsiteY2" fmla="*/ 26182 h 376671"/>
              <a:gd name="connsiteX3" fmla="*/ 902586 w 1803099"/>
              <a:gd name="connsiteY3" fmla="*/ 96280 h 376671"/>
              <a:gd name="connsiteX4" fmla="*/ 1142950 w 1803099"/>
              <a:gd name="connsiteY4" fmla="*/ 153782 h 376671"/>
              <a:gd name="connsiteX5" fmla="*/ 1803099 w 1803099"/>
              <a:gd name="connsiteY5" fmla="*/ 376671 h 376671"/>
              <a:gd name="connsiteX6" fmla="*/ 0 w 1803099"/>
              <a:gd name="connsiteY6" fmla="*/ 324984 h 376671"/>
              <a:gd name="connsiteX0" fmla="*/ 0 w 1688949"/>
              <a:gd name="connsiteY0" fmla="*/ 324984 h 367909"/>
              <a:gd name="connsiteX1" fmla="*/ 12683 w 1688949"/>
              <a:gd name="connsiteY1" fmla="*/ 0 h 367909"/>
              <a:gd name="connsiteX2" fmla="*/ 484038 w 1688949"/>
              <a:gd name="connsiteY2" fmla="*/ 26182 h 367909"/>
              <a:gd name="connsiteX3" fmla="*/ 902586 w 1688949"/>
              <a:gd name="connsiteY3" fmla="*/ 96280 h 367909"/>
              <a:gd name="connsiteX4" fmla="*/ 1142950 w 1688949"/>
              <a:gd name="connsiteY4" fmla="*/ 153782 h 367909"/>
              <a:gd name="connsiteX5" fmla="*/ 1688949 w 1688949"/>
              <a:gd name="connsiteY5" fmla="*/ 367909 h 367909"/>
              <a:gd name="connsiteX6" fmla="*/ 0 w 1688949"/>
              <a:gd name="connsiteY6" fmla="*/ 324984 h 367909"/>
              <a:gd name="connsiteX0" fmla="*/ 0 w 1688949"/>
              <a:gd name="connsiteY0" fmla="*/ 324984 h 367909"/>
              <a:gd name="connsiteX1" fmla="*/ 12683 w 1688949"/>
              <a:gd name="connsiteY1" fmla="*/ 0 h 367909"/>
              <a:gd name="connsiteX2" fmla="*/ 484038 w 1688949"/>
              <a:gd name="connsiteY2" fmla="*/ 26182 h 367909"/>
              <a:gd name="connsiteX3" fmla="*/ 902586 w 1688949"/>
              <a:gd name="connsiteY3" fmla="*/ 96280 h 367909"/>
              <a:gd name="connsiteX4" fmla="*/ 1142950 w 1688949"/>
              <a:gd name="connsiteY4" fmla="*/ 153782 h 367909"/>
              <a:gd name="connsiteX5" fmla="*/ 1397234 w 1688949"/>
              <a:gd name="connsiteY5" fmla="*/ 254000 h 367909"/>
              <a:gd name="connsiteX6" fmla="*/ 1688949 w 1688949"/>
              <a:gd name="connsiteY6" fmla="*/ 367909 h 367909"/>
              <a:gd name="connsiteX7" fmla="*/ 0 w 1688949"/>
              <a:gd name="connsiteY7" fmla="*/ 324984 h 367909"/>
              <a:gd name="connsiteX0" fmla="*/ 0 w 1688949"/>
              <a:gd name="connsiteY0" fmla="*/ 324984 h 367909"/>
              <a:gd name="connsiteX1" fmla="*/ 12683 w 1688949"/>
              <a:gd name="connsiteY1" fmla="*/ 0 h 367909"/>
              <a:gd name="connsiteX2" fmla="*/ 484038 w 1688949"/>
              <a:gd name="connsiteY2" fmla="*/ 26182 h 367909"/>
              <a:gd name="connsiteX3" fmla="*/ 902586 w 1688949"/>
              <a:gd name="connsiteY3" fmla="*/ 96280 h 367909"/>
              <a:gd name="connsiteX4" fmla="*/ 1142950 w 1688949"/>
              <a:gd name="connsiteY4" fmla="*/ 153782 h 367909"/>
              <a:gd name="connsiteX5" fmla="*/ 1587483 w 1688949"/>
              <a:gd name="connsiteY5" fmla="*/ 254000 h 367909"/>
              <a:gd name="connsiteX6" fmla="*/ 1688949 w 1688949"/>
              <a:gd name="connsiteY6" fmla="*/ 367909 h 367909"/>
              <a:gd name="connsiteX7" fmla="*/ 0 w 1688949"/>
              <a:gd name="connsiteY7" fmla="*/ 324984 h 367909"/>
              <a:gd name="connsiteX0" fmla="*/ 0 w 1686570"/>
              <a:gd name="connsiteY0" fmla="*/ 343055 h 367909"/>
              <a:gd name="connsiteX1" fmla="*/ 10304 w 1686570"/>
              <a:gd name="connsiteY1" fmla="*/ 0 h 367909"/>
              <a:gd name="connsiteX2" fmla="*/ 481659 w 1686570"/>
              <a:gd name="connsiteY2" fmla="*/ 26182 h 367909"/>
              <a:gd name="connsiteX3" fmla="*/ 900207 w 1686570"/>
              <a:gd name="connsiteY3" fmla="*/ 96280 h 367909"/>
              <a:gd name="connsiteX4" fmla="*/ 1140571 w 1686570"/>
              <a:gd name="connsiteY4" fmla="*/ 153782 h 367909"/>
              <a:gd name="connsiteX5" fmla="*/ 1585104 w 1686570"/>
              <a:gd name="connsiteY5" fmla="*/ 254000 h 367909"/>
              <a:gd name="connsiteX6" fmla="*/ 1686570 w 1686570"/>
              <a:gd name="connsiteY6" fmla="*/ 367909 h 367909"/>
              <a:gd name="connsiteX7" fmla="*/ 0 w 1686570"/>
              <a:gd name="connsiteY7" fmla="*/ 343055 h 367909"/>
              <a:gd name="connsiteX0" fmla="*/ 0 w 1669923"/>
              <a:gd name="connsiteY0" fmla="*/ 343055 h 343265"/>
              <a:gd name="connsiteX1" fmla="*/ 10304 w 1669923"/>
              <a:gd name="connsiteY1" fmla="*/ 0 h 343265"/>
              <a:gd name="connsiteX2" fmla="*/ 481659 w 1669923"/>
              <a:gd name="connsiteY2" fmla="*/ 26182 h 343265"/>
              <a:gd name="connsiteX3" fmla="*/ 900207 w 1669923"/>
              <a:gd name="connsiteY3" fmla="*/ 96280 h 343265"/>
              <a:gd name="connsiteX4" fmla="*/ 1140571 w 1669923"/>
              <a:gd name="connsiteY4" fmla="*/ 153782 h 343265"/>
              <a:gd name="connsiteX5" fmla="*/ 1585104 w 1669923"/>
              <a:gd name="connsiteY5" fmla="*/ 254000 h 343265"/>
              <a:gd name="connsiteX6" fmla="*/ 1669923 w 1669923"/>
              <a:gd name="connsiteY6" fmla="*/ 343265 h 343265"/>
              <a:gd name="connsiteX7" fmla="*/ 0 w 1669923"/>
              <a:gd name="connsiteY7" fmla="*/ 343055 h 343265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485623 w 1673887"/>
              <a:gd name="connsiteY2" fmla="*/ 22896 h 339979"/>
              <a:gd name="connsiteX3" fmla="*/ 904171 w 1673887"/>
              <a:gd name="connsiteY3" fmla="*/ 92994 h 339979"/>
              <a:gd name="connsiteX4" fmla="*/ 1144535 w 1673887"/>
              <a:gd name="connsiteY4" fmla="*/ 150496 h 339979"/>
              <a:gd name="connsiteX5" fmla="*/ 1589068 w 1673887"/>
              <a:gd name="connsiteY5" fmla="*/ 250714 h 339979"/>
              <a:gd name="connsiteX6" fmla="*/ 1673887 w 1673887"/>
              <a:gd name="connsiteY6" fmla="*/ 339979 h 339979"/>
              <a:gd name="connsiteX7" fmla="*/ 3964 w 1673887"/>
              <a:gd name="connsiteY7" fmla="*/ 339769 h 339979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257325 w 1673887"/>
              <a:gd name="connsiteY2" fmla="*/ 10848 h 339979"/>
              <a:gd name="connsiteX3" fmla="*/ 485623 w 1673887"/>
              <a:gd name="connsiteY3" fmla="*/ 22896 h 339979"/>
              <a:gd name="connsiteX4" fmla="*/ 904171 w 1673887"/>
              <a:gd name="connsiteY4" fmla="*/ 92994 h 339979"/>
              <a:gd name="connsiteX5" fmla="*/ 1144535 w 1673887"/>
              <a:gd name="connsiteY5" fmla="*/ 150496 h 339979"/>
              <a:gd name="connsiteX6" fmla="*/ 1589068 w 1673887"/>
              <a:gd name="connsiteY6" fmla="*/ 250714 h 339979"/>
              <a:gd name="connsiteX7" fmla="*/ 1673887 w 1673887"/>
              <a:gd name="connsiteY7" fmla="*/ 339979 h 339979"/>
              <a:gd name="connsiteX8" fmla="*/ 3964 w 1673887"/>
              <a:gd name="connsiteY8" fmla="*/ 339769 h 339979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257325 w 1673887"/>
              <a:gd name="connsiteY2" fmla="*/ 10848 h 339979"/>
              <a:gd name="connsiteX3" fmla="*/ 485623 w 1673887"/>
              <a:gd name="connsiteY3" fmla="*/ 22896 h 339979"/>
              <a:gd name="connsiteX4" fmla="*/ 694898 w 1673887"/>
              <a:gd name="connsiteY4" fmla="*/ 56850 h 339979"/>
              <a:gd name="connsiteX5" fmla="*/ 904171 w 1673887"/>
              <a:gd name="connsiteY5" fmla="*/ 92994 h 339979"/>
              <a:gd name="connsiteX6" fmla="*/ 1144535 w 1673887"/>
              <a:gd name="connsiteY6" fmla="*/ 150496 h 339979"/>
              <a:gd name="connsiteX7" fmla="*/ 1589068 w 1673887"/>
              <a:gd name="connsiteY7" fmla="*/ 250714 h 339979"/>
              <a:gd name="connsiteX8" fmla="*/ 1673887 w 1673887"/>
              <a:gd name="connsiteY8" fmla="*/ 339979 h 339979"/>
              <a:gd name="connsiteX9" fmla="*/ 3964 w 1673887"/>
              <a:gd name="connsiteY9" fmla="*/ 339769 h 339979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257325 w 1673887"/>
              <a:gd name="connsiteY2" fmla="*/ 10848 h 339979"/>
              <a:gd name="connsiteX3" fmla="*/ 485623 w 1673887"/>
              <a:gd name="connsiteY3" fmla="*/ 22896 h 339979"/>
              <a:gd name="connsiteX4" fmla="*/ 694898 w 1673887"/>
              <a:gd name="connsiteY4" fmla="*/ 56850 h 339979"/>
              <a:gd name="connsiteX5" fmla="*/ 904171 w 1673887"/>
              <a:gd name="connsiteY5" fmla="*/ 92994 h 339979"/>
              <a:gd name="connsiteX6" fmla="*/ 1023078 w 1673887"/>
              <a:gd name="connsiteY6" fmla="*/ 124209 h 339979"/>
              <a:gd name="connsiteX7" fmla="*/ 1144535 w 1673887"/>
              <a:gd name="connsiteY7" fmla="*/ 150496 h 339979"/>
              <a:gd name="connsiteX8" fmla="*/ 1589068 w 1673887"/>
              <a:gd name="connsiteY8" fmla="*/ 250714 h 339979"/>
              <a:gd name="connsiteX9" fmla="*/ 1673887 w 1673887"/>
              <a:gd name="connsiteY9" fmla="*/ 339979 h 339979"/>
              <a:gd name="connsiteX10" fmla="*/ 3964 w 1673887"/>
              <a:gd name="connsiteY10" fmla="*/ 339769 h 339979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257325 w 1673887"/>
              <a:gd name="connsiteY2" fmla="*/ 10848 h 339979"/>
              <a:gd name="connsiteX3" fmla="*/ 485623 w 1673887"/>
              <a:gd name="connsiteY3" fmla="*/ 22896 h 339979"/>
              <a:gd name="connsiteX4" fmla="*/ 694898 w 1673887"/>
              <a:gd name="connsiteY4" fmla="*/ 56850 h 339979"/>
              <a:gd name="connsiteX5" fmla="*/ 866121 w 1673887"/>
              <a:gd name="connsiteY5" fmla="*/ 88065 h 339979"/>
              <a:gd name="connsiteX6" fmla="*/ 1023078 w 1673887"/>
              <a:gd name="connsiteY6" fmla="*/ 124209 h 339979"/>
              <a:gd name="connsiteX7" fmla="*/ 1144535 w 1673887"/>
              <a:gd name="connsiteY7" fmla="*/ 150496 h 339979"/>
              <a:gd name="connsiteX8" fmla="*/ 1589068 w 1673887"/>
              <a:gd name="connsiteY8" fmla="*/ 250714 h 339979"/>
              <a:gd name="connsiteX9" fmla="*/ 1673887 w 1673887"/>
              <a:gd name="connsiteY9" fmla="*/ 339979 h 339979"/>
              <a:gd name="connsiteX10" fmla="*/ 3964 w 1673887"/>
              <a:gd name="connsiteY10" fmla="*/ 339769 h 339979"/>
              <a:gd name="connsiteX0" fmla="*/ 3964 w 1673887"/>
              <a:gd name="connsiteY0" fmla="*/ 339769 h 339979"/>
              <a:gd name="connsiteX1" fmla="*/ 0 w 1673887"/>
              <a:gd name="connsiteY1" fmla="*/ 0 h 339979"/>
              <a:gd name="connsiteX2" fmla="*/ 257325 w 1673887"/>
              <a:gd name="connsiteY2" fmla="*/ 10848 h 339979"/>
              <a:gd name="connsiteX3" fmla="*/ 471354 w 1673887"/>
              <a:gd name="connsiteY3" fmla="*/ 31110 h 339979"/>
              <a:gd name="connsiteX4" fmla="*/ 694898 w 1673887"/>
              <a:gd name="connsiteY4" fmla="*/ 56850 h 339979"/>
              <a:gd name="connsiteX5" fmla="*/ 866121 w 1673887"/>
              <a:gd name="connsiteY5" fmla="*/ 88065 h 339979"/>
              <a:gd name="connsiteX6" fmla="*/ 1023078 w 1673887"/>
              <a:gd name="connsiteY6" fmla="*/ 124209 h 339979"/>
              <a:gd name="connsiteX7" fmla="*/ 1144535 w 1673887"/>
              <a:gd name="connsiteY7" fmla="*/ 150496 h 339979"/>
              <a:gd name="connsiteX8" fmla="*/ 1589068 w 1673887"/>
              <a:gd name="connsiteY8" fmla="*/ 250714 h 339979"/>
              <a:gd name="connsiteX9" fmla="*/ 1673887 w 1673887"/>
              <a:gd name="connsiteY9" fmla="*/ 339979 h 339979"/>
              <a:gd name="connsiteX10" fmla="*/ 3964 w 1673887"/>
              <a:gd name="connsiteY10" fmla="*/ 339769 h 339979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694898 w 1591446"/>
              <a:gd name="connsiteY4" fmla="*/ 56850 h 348741"/>
              <a:gd name="connsiteX5" fmla="*/ 866121 w 1591446"/>
              <a:gd name="connsiteY5" fmla="*/ 88065 h 348741"/>
              <a:gd name="connsiteX6" fmla="*/ 1023078 w 1591446"/>
              <a:gd name="connsiteY6" fmla="*/ 124209 h 348741"/>
              <a:gd name="connsiteX7" fmla="*/ 1144535 w 1591446"/>
              <a:gd name="connsiteY7" fmla="*/ 150496 h 348741"/>
              <a:gd name="connsiteX8" fmla="*/ 1589068 w 1591446"/>
              <a:gd name="connsiteY8" fmla="*/ 250714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694898 w 1591446"/>
              <a:gd name="connsiteY4" fmla="*/ 56850 h 348741"/>
              <a:gd name="connsiteX5" fmla="*/ 866121 w 1591446"/>
              <a:gd name="connsiteY5" fmla="*/ 88065 h 348741"/>
              <a:gd name="connsiteX6" fmla="*/ 1023078 w 1591446"/>
              <a:gd name="connsiteY6" fmla="*/ 124209 h 348741"/>
              <a:gd name="connsiteX7" fmla="*/ 1144535 w 1591446"/>
              <a:gd name="connsiteY7" fmla="*/ 150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694898 w 1591446"/>
              <a:gd name="connsiteY4" fmla="*/ 56850 h 348741"/>
              <a:gd name="connsiteX5" fmla="*/ 866121 w 1591446"/>
              <a:gd name="connsiteY5" fmla="*/ 88065 h 348741"/>
              <a:gd name="connsiteX6" fmla="*/ 1023078 w 1591446"/>
              <a:gd name="connsiteY6" fmla="*/ 124209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694898 w 1591446"/>
              <a:gd name="connsiteY4" fmla="*/ 56850 h 348741"/>
              <a:gd name="connsiteX5" fmla="*/ 866121 w 1591446"/>
              <a:gd name="connsiteY5" fmla="*/ 88065 h 348741"/>
              <a:gd name="connsiteX6" fmla="*/ 868501 w 1591446"/>
              <a:gd name="connsiteY6" fmla="*/ 122566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694898 w 1591446"/>
              <a:gd name="connsiteY4" fmla="*/ 56850 h 348741"/>
              <a:gd name="connsiteX5" fmla="*/ 666360 w 1591446"/>
              <a:gd name="connsiteY5" fmla="*/ 76565 h 348741"/>
              <a:gd name="connsiteX6" fmla="*/ 868501 w 1591446"/>
              <a:gd name="connsiteY6" fmla="*/ 122566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471354 w 1591446"/>
              <a:gd name="connsiteY3" fmla="*/ 31110 h 348741"/>
              <a:gd name="connsiteX4" fmla="*/ 595018 w 1591446"/>
              <a:gd name="connsiteY4" fmla="*/ 63422 h 348741"/>
              <a:gd name="connsiteX5" fmla="*/ 666360 w 1591446"/>
              <a:gd name="connsiteY5" fmla="*/ 76565 h 348741"/>
              <a:gd name="connsiteX6" fmla="*/ 868501 w 1591446"/>
              <a:gd name="connsiteY6" fmla="*/ 122566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257325 w 1591446"/>
              <a:gd name="connsiteY2" fmla="*/ 10848 h 348741"/>
              <a:gd name="connsiteX3" fmla="*/ 373851 w 1591446"/>
              <a:gd name="connsiteY3" fmla="*/ 49182 h 348741"/>
              <a:gd name="connsiteX4" fmla="*/ 595018 w 1591446"/>
              <a:gd name="connsiteY4" fmla="*/ 63422 h 348741"/>
              <a:gd name="connsiteX5" fmla="*/ 666360 w 1591446"/>
              <a:gd name="connsiteY5" fmla="*/ 76565 h 348741"/>
              <a:gd name="connsiteX6" fmla="*/ 868501 w 1591446"/>
              <a:gd name="connsiteY6" fmla="*/ 122566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964 w 1591446"/>
              <a:gd name="connsiteY0" fmla="*/ 339769 h 348741"/>
              <a:gd name="connsiteX1" fmla="*/ 0 w 1591446"/>
              <a:gd name="connsiteY1" fmla="*/ 0 h 348741"/>
              <a:gd name="connsiteX2" fmla="*/ 188359 w 1591446"/>
              <a:gd name="connsiteY2" fmla="*/ 38777 h 348741"/>
              <a:gd name="connsiteX3" fmla="*/ 373851 w 1591446"/>
              <a:gd name="connsiteY3" fmla="*/ 49182 h 348741"/>
              <a:gd name="connsiteX4" fmla="*/ 595018 w 1591446"/>
              <a:gd name="connsiteY4" fmla="*/ 63422 h 348741"/>
              <a:gd name="connsiteX5" fmla="*/ 666360 w 1591446"/>
              <a:gd name="connsiteY5" fmla="*/ 76565 h 348741"/>
              <a:gd name="connsiteX6" fmla="*/ 868501 w 1591446"/>
              <a:gd name="connsiteY6" fmla="*/ 122566 h 348741"/>
              <a:gd name="connsiteX7" fmla="*/ 1073192 w 1591446"/>
              <a:gd name="connsiteY7" fmla="*/ 173496 h 348741"/>
              <a:gd name="connsiteX8" fmla="*/ 1563702 w 1591446"/>
              <a:gd name="connsiteY8" fmla="*/ 333955 h 348741"/>
              <a:gd name="connsiteX9" fmla="*/ 1591446 w 1591446"/>
              <a:gd name="connsiteY9" fmla="*/ 348741 h 348741"/>
              <a:gd name="connsiteX10" fmla="*/ 3964 w 1591446"/>
              <a:gd name="connsiteY10" fmla="*/ 339769 h 348741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662705 w 1587791"/>
              <a:gd name="connsiteY5" fmla="*/ 38778 h 310954"/>
              <a:gd name="connsiteX6" fmla="*/ 864846 w 1587791"/>
              <a:gd name="connsiteY6" fmla="*/ 84779 h 310954"/>
              <a:gd name="connsiteX7" fmla="*/ 1069537 w 1587791"/>
              <a:gd name="connsiteY7" fmla="*/ 135709 h 310954"/>
              <a:gd name="connsiteX8" fmla="*/ 1560047 w 1587791"/>
              <a:gd name="connsiteY8" fmla="*/ 296168 h 310954"/>
              <a:gd name="connsiteX9" fmla="*/ 1587791 w 1587791"/>
              <a:gd name="connsiteY9" fmla="*/ 310954 h 310954"/>
              <a:gd name="connsiteX10" fmla="*/ 309 w 1587791"/>
              <a:gd name="connsiteY10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662705 w 1587791"/>
              <a:gd name="connsiteY5" fmla="*/ 38778 h 310954"/>
              <a:gd name="connsiteX6" fmla="*/ 864846 w 1587791"/>
              <a:gd name="connsiteY6" fmla="*/ 84779 h 310954"/>
              <a:gd name="connsiteX7" fmla="*/ 1069537 w 1587791"/>
              <a:gd name="connsiteY7" fmla="*/ 135709 h 310954"/>
              <a:gd name="connsiteX8" fmla="*/ 997711 w 1587791"/>
              <a:gd name="connsiteY8" fmla="*/ 161448 h 310954"/>
              <a:gd name="connsiteX9" fmla="*/ 1560047 w 1587791"/>
              <a:gd name="connsiteY9" fmla="*/ 296168 h 310954"/>
              <a:gd name="connsiteX10" fmla="*/ 1587791 w 1587791"/>
              <a:gd name="connsiteY10" fmla="*/ 310954 h 310954"/>
              <a:gd name="connsiteX11" fmla="*/ 309 w 1587791"/>
              <a:gd name="connsiteY11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662705 w 1587791"/>
              <a:gd name="connsiteY5" fmla="*/ 38778 h 310954"/>
              <a:gd name="connsiteX6" fmla="*/ 864846 w 1587791"/>
              <a:gd name="connsiteY6" fmla="*/ 84779 h 310954"/>
              <a:gd name="connsiteX7" fmla="*/ 841238 w 1587791"/>
              <a:gd name="connsiteY7" fmla="*/ 122566 h 310954"/>
              <a:gd name="connsiteX8" fmla="*/ 997711 w 1587791"/>
              <a:gd name="connsiteY8" fmla="*/ 161448 h 310954"/>
              <a:gd name="connsiteX9" fmla="*/ 1560047 w 1587791"/>
              <a:gd name="connsiteY9" fmla="*/ 296168 h 310954"/>
              <a:gd name="connsiteX10" fmla="*/ 1587791 w 1587791"/>
              <a:gd name="connsiteY10" fmla="*/ 310954 h 310954"/>
              <a:gd name="connsiteX11" fmla="*/ 309 w 1587791"/>
              <a:gd name="connsiteY11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662705 w 1587791"/>
              <a:gd name="connsiteY5" fmla="*/ 38778 h 310954"/>
              <a:gd name="connsiteX6" fmla="*/ 729293 w 1587791"/>
              <a:gd name="connsiteY6" fmla="*/ 101209 h 310954"/>
              <a:gd name="connsiteX7" fmla="*/ 841238 w 1587791"/>
              <a:gd name="connsiteY7" fmla="*/ 122566 h 310954"/>
              <a:gd name="connsiteX8" fmla="*/ 997711 w 1587791"/>
              <a:gd name="connsiteY8" fmla="*/ 161448 h 310954"/>
              <a:gd name="connsiteX9" fmla="*/ 1560047 w 1587791"/>
              <a:gd name="connsiteY9" fmla="*/ 296168 h 310954"/>
              <a:gd name="connsiteX10" fmla="*/ 1587791 w 1587791"/>
              <a:gd name="connsiteY10" fmla="*/ 310954 h 310954"/>
              <a:gd name="connsiteX11" fmla="*/ 309 w 1587791"/>
              <a:gd name="connsiteY11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662705 w 1587791"/>
              <a:gd name="connsiteY5" fmla="*/ 38778 h 310954"/>
              <a:gd name="connsiteX6" fmla="*/ 591053 w 1587791"/>
              <a:gd name="connsiteY6" fmla="*/ 74373 h 310954"/>
              <a:gd name="connsiteX7" fmla="*/ 729293 w 1587791"/>
              <a:gd name="connsiteY7" fmla="*/ 101209 h 310954"/>
              <a:gd name="connsiteX8" fmla="*/ 841238 w 1587791"/>
              <a:gd name="connsiteY8" fmla="*/ 122566 h 310954"/>
              <a:gd name="connsiteX9" fmla="*/ 997711 w 1587791"/>
              <a:gd name="connsiteY9" fmla="*/ 161448 h 310954"/>
              <a:gd name="connsiteX10" fmla="*/ 1560047 w 1587791"/>
              <a:gd name="connsiteY10" fmla="*/ 296168 h 310954"/>
              <a:gd name="connsiteX11" fmla="*/ 1587791 w 1587791"/>
              <a:gd name="connsiteY11" fmla="*/ 310954 h 310954"/>
              <a:gd name="connsiteX12" fmla="*/ 309 w 1587791"/>
              <a:gd name="connsiteY12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313123 w 1587791"/>
              <a:gd name="connsiteY5" fmla="*/ 61779 h 310954"/>
              <a:gd name="connsiteX6" fmla="*/ 591053 w 1587791"/>
              <a:gd name="connsiteY6" fmla="*/ 74373 h 310954"/>
              <a:gd name="connsiteX7" fmla="*/ 729293 w 1587791"/>
              <a:gd name="connsiteY7" fmla="*/ 101209 h 310954"/>
              <a:gd name="connsiteX8" fmla="*/ 841238 w 1587791"/>
              <a:gd name="connsiteY8" fmla="*/ 122566 h 310954"/>
              <a:gd name="connsiteX9" fmla="*/ 997711 w 1587791"/>
              <a:gd name="connsiteY9" fmla="*/ 161448 h 310954"/>
              <a:gd name="connsiteX10" fmla="*/ 1560047 w 1587791"/>
              <a:gd name="connsiteY10" fmla="*/ 296168 h 310954"/>
              <a:gd name="connsiteX11" fmla="*/ 1587791 w 1587791"/>
              <a:gd name="connsiteY11" fmla="*/ 310954 h 310954"/>
              <a:gd name="connsiteX12" fmla="*/ 309 w 1587791"/>
              <a:gd name="connsiteY12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591363 w 1587791"/>
              <a:gd name="connsiteY4" fmla="*/ 25635 h 310954"/>
              <a:gd name="connsiteX5" fmla="*/ 374955 w 1587791"/>
              <a:gd name="connsiteY5" fmla="*/ 45350 h 310954"/>
              <a:gd name="connsiteX6" fmla="*/ 591053 w 1587791"/>
              <a:gd name="connsiteY6" fmla="*/ 74373 h 310954"/>
              <a:gd name="connsiteX7" fmla="*/ 729293 w 1587791"/>
              <a:gd name="connsiteY7" fmla="*/ 101209 h 310954"/>
              <a:gd name="connsiteX8" fmla="*/ 841238 w 1587791"/>
              <a:gd name="connsiteY8" fmla="*/ 122566 h 310954"/>
              <a:gd name="connsiteX9" fmla="*/ 997711 w 1587791"/>
              <a:gd name="connsiteY9" fmla="*/ 161448 h 310954"/>
              <a:gd name="connsiteX10" fmla="*/ 1560047 w 1587791"/>
              <a:gd name="connsiteY10" fmla="*/ 296168 h 310954"/>
              <a:gd name="connsiteX11" fmla="*/ 1587791 w 1587791"/>
              <a:gd name="connsiteY11" fmla="*/ 310954 h 310954"/>
              <a:gd name="connsiteX12" fmla="*/ 309 w 1587791"/>
              <a:gd name="connsiteY12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370196 w 1587791"/>
              <a:gd name="connsiteY3" fmla="*/ 11395 h 310954"/>
              <a:gd name="connsiteX4" fmla="*/ 286965 w 1587791"/>
              <a:gd name="connsiteY4" fmla="*/ 40421 h 310954"/>
              <a:gd name="connsiteX5" fmla="*/ 374955 w 1587791"/>
              <a:gd name="connsiteY5" fmla="*/ 45350 h 310954"/>
              <a:gd name="connsiteX6" fmla="*/ 591053 w 1587791"/>
              <a:gd name="connsiteY6" fmla="*/ 74373 h 310954"/>
              <a:gd name="connsiteX7" fmla="*/ 729293 w 1587791"/>
              <a:gd name="connsiteY7" fmla="*/ 101209 h 310954"/>
              <a:gd name="connsiteX8" fmla="*/ 841238 w 1587791"/>
              <a:gd name="connsiteY8" fmla="*/ 122566 h 310954"/>
              <a:gd name="connsiteX9" fmla="*/ 997711 w 1587791"/>
              <a:gd name="connsiteY9" fmla="*/ 161448 h 310954"/>
              <a:gd name="connsiteX10" fmla="*/ 1560047 w 1587791"/>
              <a:gd name="connsiteY10" fmla="*/ 296168 h 310954"/>
              <a:gd name="connsiteX11" fmla="*/ 1587791 w 1587791"/>
              <a:gd name="connsiteY11" fmla="*/ 310954 h 310954"/>
              <a:gd name="connsiteX12" fmla="*/ 309 w 1587791"/>
              <a:gd name="connsiteY12" fmla="*/ 301982 h 310954"/>
              <a:gd name="connsiteX0" fmla="*/ 309 w 1587791"/>
              <a:gd name="connsiteY0" fmla="*/ 301982 h 310954"/>
              <a:gd name="connsiteX1" fmla="*/ 1101 w 1587791"/>
              <a:gd name="connsiteY1" fmla="*/ 0 h 310954"/>
              <a:gd name="connsiteX2" fmla="*/ 184704 w 1587791"/>
              <a:gd name="connsiteY2" fmla="*/ 990 h 310954"/>
              <a:gd name="connsiteX3" fmla="*/ 194216 w 1587791"/>
              <a:gd name="connsiteY3" fmla="*/ 40967 h 310954"/>
              <a:gd name="connsiteX4" fmla="*/ 286965 w 1587791"/>
              <a:gd name="connsiteY4" fmla="*/ 40421 h 310954"/>
              <a:gd name="connsiteX5" fmla="*/ 374955 w 1587791"/>
              <a:gd name="connsiteY5" fmla="*/ 45350 h 310954"/>
              <a:gd name="connsiteX6" fmla="*/ 591053 w 1587791"/>
              <a:gd name="connsiteY6" fmla="*/ 74373 h 310954"/>
              <a:gd name="connsiteX7" fmla="*/ 729293 w 1587791"/>
              <a:gd name="connsiteY7" fmla="*/ 101209 h 310954"/>
              <a:gd name="connsiteX8" fmla="*/ 841238 w 1587791"/>
              <a:gd name="connsiteY8" fmla="*/ 122566 h 310954"/>
              <a:gd name="connsiteX9" fmla="*/ 997711 w 1587791"/>
              <a:gd name="connsiteY9" fmla="*/ 161448 h 310954"/>
              <a:gd name="connsiteX10" fmla="*/ 1560047 w 1587791"/>
              <a:gd name="connsiteY10" fmla="*/ 296168 h 310954"/>
              <a:gd name="connsiteX11" fmla="*/ 1587791 w 1587791"/>
              <a:gd name="connsiteY11" fmla="*/ 310954 h 310954"/>
              <a:gd name="connsiteX12" fmla="*/ 309 w 1587791"/>
              <a:gd name="connsiteY12" fmla="*/ 301982 h 310954"/>
              <a:gd name="connsiteX0" fmla="*/ 1586 w 1589068"/>
              <a:gd name="connsiteY0" fmla="*/ 300992 h 309964"/>
              <a:gd name="connsiteX1" fmla="*/ 0 w 1589068"/>
              <a:gd name="connsiteY1" fmla="*/ 51583 h 309964"/>
              <a:gd name="connsiteX2" fmla="*/ 185981 w 1589068"/>
              <a:gd name="connsiteY2" fmla="*/ 0 h 309964"/>
              <a:gd name="connsiteX3" fmla="*/ 195493 w 1589068"/>
              <a:gd name="connsiteY3" fmla="*/ 39977 h 309964"/>
              <a:gd name="connsiteX4" fmla="*/ 288242 w 1589068"/>
              <a:gd name="connsiteY4" fmla="*/ 39431 h 309964"/>
              <a:gd name="connsiteX5" fmla="*/ 376232 w 1589068"/>
              <a:gd name="connsiteY5" fmla="*/ 44360 h 309964"/>
              <a:gd name="connsiteX6" fmla="*/ 592330 w 1589068"/>
              <a:gd name="connsiteY6" fmla="*/ 73383 h 309964"/>
              <a:gd name="connsiteX7" fmla="*/ 730570 w 1589068"/>
              <a:gd name="connsiteY7" fmla="*/ 100219 h 309964"/>
              <a:gd name="connsiteX8" fmla="*/ 842515 w 1589068"/>
              <a:gd name="connsiteY8" fmla="*/ 121576 h 309964"/>
              <a:gd name="connsiteX9" fmla="*/ 998988 w 1589068"/>
              <a:gd name="connsiteY9" fmla="*/ 160458 h 309964"/>
              <a:gd name="connsiteX10" fmla="*/ 1561324 w 1589068"/>
              <a:gd name="connsiteY10" fmla="*/ 295178 h 309964"/>
              <a:gd name="connsiteX11" fmla="*/ 1589068 w 1589068"/>
              <a:gd name="connsiteY11" fmla="*/ 309964 h 309964"/>
              <a:gd name="connsiteX12" fmla="*/ 1586 w 1589068"/>
              <a:gd name="connsiteY12" fmla="*/ 300992 h 30996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376232 w 1589068"/>
              <a:gd name="connsiteY5" fmla="*/ 4930 h 270534"/>
              <a:gd name="connsiteX6" fmla="*/ 592330 w 1589068"/>
              <a:gd name="connsiteY6" fmla="*/ 33953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395257 w 1589068"/>
              <a:gd name="connsiteY5" fmla="*/ 18074 h 270534"/>
              <a:gd name="connsiteX6" fmla="*/ 592330 w 1589068"/>
              <a:gd name="connsiteY6" fmla="*/ 33953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411904 w 1589068"/>
              <a:gd name="connsiteY5" fmla="*/ 13145 h 270534"/>
              <a:gd name="connsiteX6" fmla="*/ 592330 w 1589068"/>
              <a:gd name="connsiteY6" fmla="*/ 33953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447576 w 1589068"/>
              <a:gd name="connsiteY5" fmla="*/ 8217 h 270534"/>
              <a:gd name="connsiteX6" fmla="*/ 592330 w 1589068"/>
              <a:gd name="connsiteY6" fmla="*/ 33953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447576 w 1589068"/>
              <a:gd name="connsiteY5" fmla="*/ 8217 h 270534"/>
              <a:gd name="connsiteX6" fmla="*/ 579647 w 1589068"/>
              <a:gd name="connsiteY6" fmla="*/ 40524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88242 w 1589068"/>
              <a:gd name="connsiteY4" fmla="*/ 1 h 270534"/>
              <a:gd name="connsiteX5" fmla="*/ 425380 w 1589068"/>
              <a:gd name="connsiteY5" fmla="*/ 21361 h 270534"/>
              <a:gd name="connsiteX6" fmla="*/ 579647 w 1589068"/>
              <a:gd name="connsiteY6" fmla="*/ 40524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195493 w 1589068"/>
              <a:gd name="connsiteY3" fmla="*/ 547 h 270534"/>
              <a:gd name="connsiteX4" fmla="*/ 259705 w 1589068"/>
              <a:gd name="connsiteY4" fmla="*/ 15335 h 270534"/>
              <a:gd name="connsiteX5" fmla="*/ 425380 w 1589068"/>
              <a:gd name="connsiteY5" fmla="*/ 21361 h 270534"/>
              <a:gd name="connsiteX6" fmla="*/ 579647 w 1589068"/>
              <a:gd name="connsiteY6" fmla="*/ 40524 h 270534"/>
              <a:gd name="connsiteX7" fmla="*/ 730570 w 1589068"/>
              <a:gd name="connsiteY7" fmla="*/ 60789 h 270534"/>
              <a:gd name="connsiteX8" fmla="*/ 842515 w 1589068"/>
              <a:gd name="connsiteY8" fmla="*/ 82146 h 270534"/>
              <a:gd name="connsiteX9" fmla="*/ 998988 w 1589068"/>
              <a:gd name="connsiteY9" fmla="*/ 121028 h 270534"/>
              <a:gd name="connsiteX10" fmla="*/ 1561324 w 1589068"/>
              <a:gd name="connsiteY10" fmla="*/ 255748 h 270534"/>
              <a:gd name="connsiteX11" fmla="*/ 1589068 w 1589068"/>
              <a:gd name="connsiteY11" fmla="*/ 270534 h 270534"/>
              <a:gd name="connsiteX12" fmla="*/ 1586 w 1589068"/>
              <a:gd name="connsiteY12" fmla="*/ 261562 h 270534"/>
              <a:gd name="connsiteX0" fmla="*/ 1586 w 1589068"/>
              <a:gd name="connsiteY0" fmla="*/ 261562 h 270534"/>
              <a:gd name="connsiteX1" fmla="*/ 0 w 1589068"/>
              <a:gd name="connsiteY1" fmla="*/ 12153 h 270534"/>
              <a:gd name="connsiteX2" fmla="*/ 109881 w 1589068"/>
              <a:gd name="connsiteY2" fmla="*/ 0 h 270534"/>
              <a:gd name="connsiteX3" fmla="*/ 259705 w 1589068"/>
              <a:gd name="connsiteY3" fmla="*/ 15335 h 270534"/>
              <a:gd name="connsiteX4" fmla="*/ 425380 w 1589068"/>
              <a:gd name="connsiteY4" fmla="*/ 21361 h 270534"/>
              <a:gd name="connsiteX5" fmla="*/ 579647 w 1589068"/>
              <a:gd name="connsiteY5" fmla="*/ 40524 h 270534"/>
              <a:gd name="connsiteX6" fmla="*/ 730570 w 1589068"/>
              <a:gd name="connsiteY6" fmla="*/ 60789 h 270534"/>
              <a:gd name="connsiteX7" fmla="*/ 842515 w 1589068"/>
              <a:gd name="connsiteY7" fmla="*/ 82146 h 270534"/>
              <a:gd name="connsiteX8" fmla="*/ 998988 w 1589068"/>
              <a:gd name="connsiteY8" fmla="*/ 121028 h 270534"/>
              <a:gd name="connsiteX9" fmla="*/ 1561324 w 1589068"/>
              <a:gd name="connsiteY9" fmla="*/ 255748 h 270534"/>
              <a:gd name="connsiteX10" fmla="*/ 1589068 w 1589068"/>
              <a:gd name="connsiteY10" fmla="*/ 270534 h 270534"/>
              <a:gd name="connsiteX11" fmla="*/ 1586 w 1589068"/>
              <a:gd name="connsiteY11" fmla="*/ 261562 h 270534"/>
              <a:gd name="connsiteX0" fmla="*/ 1586 w 1589068"/>
              <a:gd name="connsiteY0" fmla="*/ 249409 h 258381"/>
              <a:gd name="connsiteX1" fmla="*/ 0 w 1589068"/>
              <a:gd name="connsiteY1" fmla="*/ 0 h 258381"/>
              <a:gd name="connsiteX2" fmla="*/ 122564 w 1589068"/>
              <a:gd name="connsiteY2" fmla="*/ 990 h 258381"/>
              <a:gd name="connsiteX3" fmla="*/ 259705 w 1589068"/>
              <a:gd name="connsiteY3" fmla="*/ 3182 h 258381"/>
              <a:gd name="connsiteX4" fmla="*/ 425380 w 1589068"/>
              <a:gd name="connsiteY4" fmla="*/ 9208 h 258381"/>
              <a:gd name="connsiteX5" fmla="*/ 579647 w 1589068"/>
              <a:gd name="connsiteY5" fmla="*/ 28371 h 258381"/>
              <a:gd name="connsiteX6" fmla="*/ 730570 w 1589068"/>
              <a:gd name="connsiteY6" fmla="*/ 48636 h 258381"/>
              <a:gd name="connsiteX7" fmla="*/ 842515 w 1589068"/>
              <a:gd name="connsiteY7" fmla="*/ 69993 h 258381"/>
              <a:gd name="connsiteX8" fmla="*/ 998988 w 1589068"/>
              <a:gd name="connsiteY8" fmla="*/ 108875 h 258381"/>
              <a:gd name="connsiteX9" fmla="*/ 1561324 w 1589068"/>
              <a:gd name="connsiteY9" fmla="*/ 243595 h 258381"/>
              <a:gd name="connsiteX10" fmla="*/ 1589068 w 1589068"/>
              <a:gd name="connsiteY10" fmla="*/ 258381 h 258381"/>
              <a:gd name="connsiteX11" fmla="*/ 1586 w 1589068"/>
              <a:gd name="connsiteY11" fmla="*/ 249409 h 258381"/>
              <a:gd name="connsiteX0" fmla="*/ 1586 w 1561326"/>
              <a:gd name="connsiteY0" fmla="*/ 249409 h 258381"/>
              <a:gd name="connsiteX1" fmla="*/ 0 w 1561326"/>
              <a:gd name="connsiteY1" fmla="*/ 0 h 258381"/>
              <a:gd name="connsiteX2" fmla="*/ 122564 w 1561326"/>
              <a:gd name="connsiteY2" fmla="*/ 990 h 258381"/>
              <a:gd name="connsiteX3" fmla="*/ 259705 w 1561326"/>
              <a:gd name="connsiteY3" fmla="*/ 3182 h 258381"/>
              <a:gd name="connsiteX4" fmla="*/ 425380 w 1561326"/>
              <a:gd name="connsiteY4" fmla="*/ 9208 h 258381"/>
              <a:gd name="connsiteX5" fmla="*/ 579647 w 1561326"/>
              <a:gd name="connsiteY5" fmla="*/ 28371 h 258381"/>
              <a:gd name="connsiteX6" fmla="*/ 730570 w 1561326"/>
              <a:gd name="connsiteY6" fmla="*/ 48636 h 258381"/>
              <a:gd name="connsiteX7" fmla="*/ 842515 w 1561326"/>
              <a:gd name="connsiteY7" fmla="*/ 69993 h 258381"/>
              <a:gd name="connsiteX8" fmla="*/ 998988 w 1561326"/>
              <a:gd name="connsiteY8" fmla="*/ 108875 h 258381"/>
              <a:gd name="connsiteX9" fmla="*/ 1561324 w 1561326"/>
              <a:gd name="connsiteY9" fmla="*/ 243595 h 258381"/>
              <a:gd name="connsiteX10" fmla="*/ 1334609 w 1561326"/>
              <a:gd name="connsiteY10" fmla="*/ 258381 h 258381"/>
              <a:gd name="connsiteX11" fmla="*/ 1586 w 1561326"/>
              <a:gd name="connsiteY11" fmla="*/ 249409 h 258381"/>
              <a:gd name="connsiteX0" fmla="*/ 1586 w 1334609"/>
              <a:gd name="connsiteY0" fmla="*/ 249409 h 258381"/>
              <a:gd name="connsiteX1" fmla="*/ 0 w 1334609"/>
              <a:gd name="connsiteY1" fmla="*/ 0 h 258381"/>
              <a:gd name="connsiteX2" fmla="*/ 122564 w 1334609"/>
              <a:gd name="connsiteY2" fmla="*/ 990 h 258381"/>
              <a:gd name="connsiteX3" fmla="*/ 259705 w 1334609"/>
              <a:gd name="connsiteY3" fmla="*/ 3182 h 258381"/>
              <a:gd name="connsiteX4" fmla="*/ 425380 w 1334609"/>
              <a:gd name="connsiteY4" fmla="*/ 9208 h 258381"/>
              <a:gd name="connsiteX5" fmla="*/ 579647 w 1334609"/>
              <a:gd name="connsiteY5" fmla="*/ 28371 h 258381"/>
              <a:gd name="connsiteX6" fmla="*/ 730570 w 1334609"/>
              <a:gd name="connsiteY6" fmla="*/ 48636 h 258381"/>
              <a:gd name="connsiteX7" fmla="*/ 842515 w 1334609"/>
              <a:gd name="connsiteY7" fmla="*/ 69993 h 258381"/>
              <a:gd name="connsiteX8" fmla="*/ 998988 w 1334609"/>
              <a:gd name="connsiteY8" fmla="*/ 108875 h 258381"/>
              <a:gd name="connsiteX9" fmla="*/ 1254546 w 1334609"/>
              <a:gd name="connsiteY9" fmla="*/ 200879 h 258381"/>
              <a:gd name="connsiteX10" fmla="*/ 1334609 w 1334609"/>
              <a:gd name="connsiteY10" fmla="*/ 258381 h 258381"/>
              <a:gd name="connsiteX11" fmla="*/ 1586 w 1334609"/>
              <a:gd name="connsiteY11" fmla="*/ 249409 h 258381"/>
              <a:gd name="connsiteX0" fmla="*/ 1586 w 1334609"/>
              <a:gd name="connsiteY0" fmla="*/ 249409 h 258381"/>
              <a:gd name="connsiteX1" fmla="*/ 0 w 1334609"/>
              <a:gd name="connsiteY1" fmla="*/ 0 h 258381"/>
              <a:gd name="connsiteX2" fmla="*/ 122564 w 1334609"/>
              <a:gd name="connsiteY2" fmla="*/ 990 h 258381"/>
              <a:gd name="connsiteX3" fmla="*/ 259705 w 1334609"/>
              <a:gd name="connsiteY3" fmla="*/ 3182 h 258381"/>
              <a:gd name="connsiteX4" fmla="*/ 425380 w 1334609"/>
              <a:gd name="connsiteY4" fmla="*/ 9208 h 258381"/>
              <a:gd name="connsiteX5" fmla="*/ 579647 w 1334609"/>
              <a:gd name="connsiteY5" fmla="*/ 28371 h 258381"/>
              <a:gd name="connsiteX6" fmla="*/ 730570 w 1334609"/>
              <a:gd name="connsiteY6" fmla="*/ 48636 h 258381"/>
              <a:gd name="connsiteX7" fmla="*/ 842515 w 1334609"/>
              <a:gd name="connsiteY7" fmla="*/ 69993 h 258381"/>
              <a:gd name="connsiteX8" fmla="*/ 998988 w 1334609"/>
              <a:gd name="connsiteY8" fmla="*/ 108875 h 258381"/>
              <a:gd name="connsiteX9" fmla="*/ 1254546 w 1334609"/>
              <a:gd name="connsiteY9" fmla="*/ 200879 h 258381"/>
              <a:gd name="connsiteX10" fmla="*/ 1334609 w 1334609"/>
              <a:gd name="connsiteY10" fmla="*/ 258381 h 258381"/>
              <a:gd name="connsiteX11" fmla="*/ 1586 w 1334609"/>
              <a:gd name="connsiteY11" fmla="*/ 249409 h 258381"/>
              <a:gd name="connsiteX0" fmla="*/ 1586 w 1334609"/>
              <a:gd name="connsiteY0" fmla="*/ 249409 h 258381"/>
              <a:gd name="connsiteX1" fmla="*/ 0 w 1334609"/>
              <a:gd name="connsiteY1" fmla="*/ 0 h 258381"/>
              <a:gd name="connsiteX2" fmla="*/ 122564 w 1334609"/>
              <a:gd name="connsiteY2" fmla="*/ 990 h 258381"/>
              <a:gd name="connsiteX3" fmla="*/ 259705 w 1334609"/>
              <a:gd name="connsiteY3" fmla="*/ 3182 h 258381"/>
              <a:gd name="connsiteX4" fmla="*/ 425380 w 1334609"/>
              <a:gd name="connsiteY4" fmla="*/ 9208 h 258381"/>
              <a:gd name="connsiteX5" fmla="*/ 579647 w 1334609"/>
              <a:gd name="connsiteY5" fmla="*/ 28371 h 258381"/>
              <a:gd name="connsiteX6" fmla="*/ 730570 w 1334609"/>
              <a:gd name="connsiteY6" fmla="*/ 48636 h 258381"/>
              <a:gd name="connsiteX7" fmla="*/ 842515 w 1334609"/>
              <a:gd name="connsiteY7" fmla="*/ 69993 h 258381"/>
              <a:gd name="connsiteX8" fmla="*/ 998988 w 1334609"/>
              <a:gd name="connsiteY8" fmla="*/ 108875 h 258381"/>
              <a:gd name="connsiteX9" fmla="*/ 1192715 w 1334609"/>
              <a:gd name="connsiteY9" fmla="*/ 181164 h 258381"/>
              <a:gd name="connsiteX10" fmla="*/ 1334609 w 1334609"/>
              <a:gd name="connsiteY10" fmla="*/ 258381 h 258381"/>
              <a:gd name="connsiteX11" fmla="*/ 1586 w 1334609"/>
              <a:gd name="connsiteY11" fmla="*/ 249409 h 258381"/>
              <a:gd name="connsiteX0" fmla="*/ 1586 w 1272778"/>
              <a:gd name="connsiteY0" fmla="*/ 249409 h 260024"/>
              <a:gd name="connsiteX1" fmla="*/ 0 w 1272778"/>
              <a:gd name="connsiteY1" fmla="*/ 0 h 260024"/>
              <a:gd name="connsiteX2" fmla="*/ 122564 w 1272778"/>
              <a:gd name="connsiteY2" fmla="*/ 990 h 260024"/>
              <a:gd name="connsiteX3" fmla="*/ 259705 w 1272778"/>
              <a:gd name="connsiteY3" fmla="*/ 3182 h 260024"/>
              <a:gd name="connsiteX4" fmla="*/ 425380 w 1272778"/>
              <a:gd name="connsiteY4" fmla="*/ 9208 h 260024"/>
              <a:gd name="connsiteX5" fmla="*/ 579647 w 1272778"/>
              <a:gd name="connsiteY5" fmla="*/ 28371 h 260024"/>
              <a:gd name="connsiteX6" fmla="*/ 730570 w 1272778"/>
              <a:gd name="connsiteY6" fmla="*/ 48636 h 260024"/>
              <a:gd name="connsiteX7" fmla="*/ 842515 w 1272778"/>
              <a:gd name="connsiteY7" fmla="*/ 69993 h 260024"/>
              <a:gd name="connsiteX8" fmla="*/ 998988 w 1272778"/>
              <a:gd name="connsiteY8" fmla="*/ 108875 h 260024"/>
              <a:gd name="connsiteX9" fmla="*/ 1192715 w 1272778"/>
              <a:gd name="connsiteY9" fmla="*/ 181164 h 260024"/>
              <a:gd name="connsiteX10" fmla="*/ 1272778 w 1272778"/>
              <a:gd name="connsiteY10" fmla="*/ 260024 h 260024"/>
              <a:gd name="connsiteX11" fmla="*/ 1586 w 1272778"/>
              <a:gd name="connsiteY11" fmla="*/ 249409 h 26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78" h="260024">
                <a:moveTo>
                  <a:pt x="1586" y="249409"/>
                </a:moveTo>
                <a:cubicBezTo>
                  <a:pt x="265" y="136153"/>
                  <a:pt x="1321" y="113256"/>
                  <a:pt x="0" y="0"/>
                </a:cubicBezTo>
                <a:lnTo>
                  <a:pt x="122564" y="990"/>
                </a:lnTo>
                <a:lnTo>
                  <a:pt x="259705" y="3182"/>
                </a:lnTo>
                <a:lnTo>
                  <a:pt x="425380" y="9208"/>
                </a:lnTo>
                <a:cubicBezTo>
                  <a:pt x="425277" y="11216"/>
                  <a:pt x="579750" y="26363"/>
                  <a:pt x="579647" y="28371"/>
                </a:cubicBezTo>
                <a:lnTo>
                  <a:pt x="730570" y="48636"/>
                </a:lnTo>
                <a:lnTo>
                  <a:pt x="842515" y="69993"/>
                </a:lnTo>
                <a:cubicBezTo>
                  <a:pt x="878532" y="78664"/>
                  <a:pt x="917236" y="82132"/>
                  <a:pt x="998988" y="108875"/>
                </a:cubicBezTo>
                <a:cubicBezTo>
                  <a:pt x="1080740" y="135618"/>
                  <a:pt x="1108241" y="152139"/>
                  <a:pt x="1192715" y="181164"/>
                </a:cubicBezTo>
                <a:cubicBezTo>
                  <a:pt x="1236315" y="205625"/>
                  <a:pt x="1271985" y="227348"/>
                  <a:pt x="1272778" y="260024"/>
                </a:cubicBezTo>
                <a:lnTo>
                  <a:pt x="1586" y="2494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40000"/>
                <a:lumOff val="6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4165600" y="2895600"/>
            <a:ext cx="4457700" cy="1085850"/>
          </a:xfrm>
          <a:custGeom>
            <a:avLst/>
            <a:gdLst>
              <a:gd name="connsiteX0" fmla="*/ 0 w 4457700"/>
              <a:gd name="connsiteY0" fmla="*/ 1085850 h 1085850"/>
              <a:gd name="connsiteX1" fmla="*/ 50800 w 4457700"/>
              <a:gd name="connsiteY1" fmla="*/ 914400 h 1085850"/>
              <a:gd name="connsiteX2" fmla="*/ 533400 w 4457700"/>
              <a:gd name="connsiteY2" fmla="*/ 717550 h 1085850"/>
              <a:gd name="connsiteX3" fmla="*/ 977900 w 4457700"/>
              <a:gd name="connsiteY3" fmla="*/ 546100 h 1085850"/>
              <a:gd name="connsiteX4" fmla="*/ 1600200 w 4457700"/>
              <a:gd name="connsiteY4" fmla="*/ 355600 h 1085850"/>
              <a:gd name="connsiteX5" fmla="*/ 2089150 w 4457700"/>
              <a:gd name="connsiteY5" fmla="*/ 228600 h 1085850"/>
              <a:gd name="connsiteX6" fmla="*/ 2571750 w 4457700"/>
              <a:gd name="connsiteY6" fmla="*/ 133350 h 1085850"/>
              <a:gd name="connsiteX7" fmla="*/ 2838450 w 4457700"/>
              <a:gd name="connsiteY7" fmla="*/ 114300 h 1085850"/>
              <a:gd name="connsiteX8" fmla="*/ 3175000 w 4457700"/>
              <a:gd name="connsiteY8" fmla="*/ 69850 h 1085850"/>
              <a:gd name="connsiteX9" fmla="*/ 3422650 w 4457700"/>
              <a:gd name="connsiteY9" fmla="*/ 57150 h 1085850"/>
              <a:gd name="connsiteX10" fmla="*/ 3651250 w 4457700"/>
              <a:gd name="connsiteY10" fmla="*/ 63500 h 1085850"/>
              <a:gd name="connsiteX11" fmla="*/ 3930650 w 4457700"/>
              <a:gd name="connsiteY11" fmla="*/ 38100 h 1085850"/>
              <a:gd name="connsiteX12" fmla="*/ 4146550 w 4457700"/>
              <a:gd name="connsiteY12" fmla="*/ 25400 h 1085850"/>
              <a:gd name="connsiteX13" fmla="*/ 4248150 w 4457700"/>
              <a:gd name="connsiteY13" fmla="*/ 0 h 1085850"/>
              <a:gd name="connsiteX14" fmla="*/ 4457700 w 4457700"/>
              <a:gd name="connsiteY14" fmla="*/ 6350 h 1085850"/>
              <a:gd name="connsiteX15" fmla="*/ 4451350 w 4457700"/>
              <a:gd name="connsiteY15" fmla="*/ 1085850 h 1085850"/>
              <a:gd name="connsiteX16" fmla="*/ 0 w 4457700"/>
              <a:gd name="connsiteY16" fmla="*/ 1085850 h 1085850"/>
              <a:gd name="connsiteX0" fmla="*/ 0 w 4457700"/>
              <a:gd name="connsiteY0" fmla="*/ 1085850 h 1085850"/>
              <a:gd name="connsiteX1" fmla="*/ 50800 w 4457700"/>
              <a:gd name="connsiteY1" fmla="*/ 914400 h 1085850"/>
              <a:gd name="connsiteX2" fmla="*/ 533400 w 4457700"/>
              <a:gd name="connsiteY2" fmla="*/ 717550 h 1085850"/>
              <a:gd name="connsiteX3" fmla="*/ 987425 w 4457700"/>
              <a:gd name="connsiteY3" fmla="*/ 541338 h 1085850"/>
              <a:gd name="connsiteX4" fmla="*/ 1600200 w 4457700"/>
              <a:gd name="connsiteY4" fmla="*/ 355600 h 1085850"/>
              <a:gd name="connsiteX5" fmla="*/ 2089150 w 4457700"/>
              <a:gd name="connsiteY5" fmla="*/ 228600 h 1085850"/>
              <a:gd name="connsiteX6" fmla="*/ 2571750 w 4457700"/>
              <a:gd name="connsiteY6" fmla="*/ 133350 h 1085850"/>
              <a:gd name="connsiteX7" fmla="*/ 2838450 w 4457700"/>
              <a:gd name="connsiteY7" fmla="*/ 114300 h 1085850"/>
              <a:gd name="connsiteX8" fmla="*/ 3175000 w 4457700"/>
              <a:gd name="connsiteY8" fmla="*/ 69850 h 1085850"/>
              <a:gd name="connsiteX9" fmla="*/ 3422650 w 4457700"/>
              <a:gd name="connsiteY9" fmla="*/ 57150 h 1085850"/>
              <a:gd name="connsiteX10" fmla="*/ 3651250 w 4457700"/>
              <a:gd name="connsiteY10" fmla="*/ 63500 h 1085850"/>
              <a:gd name="connsiteX11" fmla="*/ 3930650 w 4457700"/>
              <a:gd name="connsiteY11" fmla="*/ 38100 h 1085850"/>
              <a:gd name="connsiteX12" fmla="*/ 4146550 w 4457700"/>
              <a:gd name="connsiteY12" fmla="*/ 25400 h 1085850"/>
              <a:gd name="connsiteX13" fmla="*/ 4248150 w 4457700"/>
              <a:gd name="connsiteY13" fmla="*/ 0 h 1085850"/>
              <a:gd name="connsiteX14" fmla="*/ 4457700 w 4457700"/>
              <a:gd name="connsiteY14" fmla="*/ 6350 h 1085850"/>
              <a:gd name="connsiteX15" fmla="*/ 4451350 w 4457700"/>
              <a:gd name="connsiteY15" fmla="*/ 1085850 h 1085850"/>
              <a:gd name="connsiteX16" fmla="*/ 0 w 4457700"/>
              <a:gd name="connsiteY16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7700" h="1085850">
                <a:moveTo>
                  <a:pt x="0" y="1085850"/>
                </a:moveTo>
                <a:lnTo>
                  <a:pt x="50800" y="914400"/>
                </a:lnTo>
                <a:lnTo>
                  <a:pt x="533400" y="717550"/>
                </a:lnTo>
                <a:lnTo>
                  <a:pt x="987425" y="541338"/>
                </a:lnTo>
                <a:lnTo>
                  <a:pt x="1600200" y="355600"/>
                </a:lnTo>
                <a:lnTo>
                  <a:pt x="2089150" y="228600"/>
                </a:lnTo>
                <a:lnTo>
                  <a:pt x="2571750" y="133350"/>
                </a:lnTo>
                <a:lnTo>
                  <a:pt x="2838450" y="114300"/>
                </a:lnTo>
                <a:lnTo>
                  <a:pt x="3175000" y="69850"/>
                </a:lnTo>
                <a:lnTo>
                  <a:pt x="3422650" y="57150"/>
                </a:lnTo>
                <a:lnTo>
                  <a:pt x="3651250" y="63500"/>
                </a:lnTo>
                <a:lnTo>
                  <a:pt x="3930650" y="38100"/>
                </a:lnTo>
                <a:lnTo>
                  <a:pt x="4146550" y="25400"/>
                </a:lnTo>
                <a:lnTo>
                  <a:pt x="4248150" y="0"/>
                </a:lnTo>
                <a:lnTo>
                  <a:pt x="4457700" y="6350"/>
                </a:lnTo>
                <a:cubicBezTo>
                  <a:pt x="4455583" y="366183"/>
                  <a:pt x="4453467" y="726017"/>
                  <a:pt x="4451350" y="1085850"/>
                </a:cubicBezTo>
                <a:lnTo>
                  <a:pt x="0" y="108585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40000"/>
                <a:lumOff val="6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33400" y="871538"/>
          <a:ext cx="8000999" cy="51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957"/>
                <a:gridCol w="2382715"/>
                <a:gridCol w="1838092"/>
                <a:gridCol w="1525235"/>
              </a:tblGrid>
              <a:tr h="423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</a:t>
                      </a:r>
                      <a:r>
                        <a:rPr lang="en-US" sz="1400" baseline="0" dirty="0" smtClean="0"/>
                        <a:t>h with target WC/</a:t>
                      </a:r>
                      <a:r>
                        <a:rPr lang="en-US" sz="1400" baseline="0" dirty="0" err="1" smtClean="0"/>
                        <a:t>WDM</a:t>
                      </a:r>
                      <a:endParaRPr lang="en-ZA" sz="1400" dirty="0" smtClean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Desalination for urban use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(from July 2018)</a:t>
                      </a:r>
                      <a:endParaRPr lang="en-ZA" sz="1400" dirty="0" smtClean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Unlawful removed </a:t>
                      </a:r>
                      <a:endParaRPr lang="en-ZA" sz="1400" dirty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Re-use (Tshwane</a:t>
                      </a:r>
                      <a:r>
                        <a:rPr lang="en-ZA" sz="1400" baseline="0" dirty="0" smtClean="0"/>
                        <a:t> )</a:t>
                      </a:r>
                      <a:endParaRPr lang="en-ZA" sz="1400" dirty="0"/>
                    </a:p>
                  </a:txBody>
                  <a:tcPr marL="91431" marR="91431" marT="45755" marB="45755" anchor="ctr"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 bwMode="auto">
          <a:xfrm>
            <a:off x="1417639" y="2743600"/>
            <a:ext cx="2475706" cy="669131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smtClean="0">
                <a:solidFill>
                  <a:sysClr val="windowText" lastClr="000000"/>
                </a:solidFill>
              </a:rPr>
              <a:t>Short term availability due to current reservoir volumes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>
            <a:stCxn id="38" idx="2"/>
            <a:endCxn id="13" idx="4"/>
          </p:cNvCxnSpPr>
          <p:nvPr/>
        </p:nvCxnSpPr>
        <p:spPr>
          <a:xfrm>
            <a:off x="2655492" y="3412731"/>
            <a:ext cx="370593" cy="212333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47088" y="2878138"/>
            <a:ext cx="0" cy="11080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93344" y="3738503"/>
            <a:ext cx="500064" cy="250089"/>
          </a:xfrm>
          <a:custGeom>
            <a:avLst/>
            <a:gdLst>
              <a:gd name="connsiteX0" fmla="*/ 0 w 323850"/>
              <a:gd name="connsiteY0" fmla="*/ 173831 h 183356"/>
              <a:gd name="connsiteX1" fmla="*/ 173831 w 323850"/>
              <a:gd name="connsiteY1" fmla="*/ 52387 h 183356"/>
              <a:gd name="connsiteX2" fmla="*/ 323850 w 323850"/>
              <a:gd name="connsiteY2" fmla="*/ 0 h 183356"/>
              <a:gd name="connsiteX3" fmla="*/ 261937 w 323850"/>
              <a:gd name="connsiteY3" fmla="*/ 183356 h 183356"/>
              <a:gd name="connsiteX4" fmla="*/ 0 w 323850"/>
              <a:gd name="connsiteY4" fmla="*/ 173831 h 183356"/>
              <a:gd name="connsiteX0" fmla="*/ 0 w 500064"/>
              <a:gd name="connsiteY0" fmla="*/ 250082 h 259607"/>
              <a:gd name="connsiteX1" fmla="*/ 173831 w 500064"/>
              <a:gd name="connsiteY1" fmla="*/ 128638 h 259607"/>
              <a:gd name="connsiteX2" fmla="*/ 323850 w 500064"/>
              <a:gd name="connsiteY2" fmla="*/ 76251 h 259607"/>
              <a:gd name="connsiteX3" fmla="*/ 500062 w 500064"/>
              <a:gd name="connsiteY3" fmla="*/ 51 h 259607"/>
              <a:gd name="connsiteX4" fmla="*/ 261937 w 500064"/>
              <a:gd name="connsiteY4" fmla="*/ 259607 h 259607"/>
              <a:gd name="connsiteX5" fmla="*/ 0 w 500064"/>
              <a:gd name="connsiteY5" fmla="*/ 250082 h 259607"/>
              <a:gd name="connsiteX0" fmla="*/ 0 w 500064"/>
              <a:gd name="connsiteY0" fmla="*/ 250082 h 250082"/>
              <a:gd name="connsiteX1" fmla="*/ 173831 w 500064"/>
              <a:gd name="connsiteY1" fmla="*/ 128638 h 250082"/>
              <a:gd name="connsiteX2" fmla="*/ 323850 w 500064"/>
              <a:gd name="connsiteY2" fmla="*/ 76251 h 250082"/>
              <a:gd name="connsiteX3" fmla="*/ 500062 w 500064"/>
              <a:gd name="connsiteY3" fmla="*/ 51 h 250082"/>
              <a:gd name="connsiteX4" fmla="*/ 421481 w 500064"/>
              <a:gd name="connsiteY4" fmla="*/ 242939 h 250082"/>
              <a:gd name="connsiteX5" fmla="*/ 0 w 500064"/>
              <a:gd name="connsiteY5" fmla="*/ 250082 h 250082"/>
              <a:gd name="connsiteX0" fmla="*/ 0 w 500064"/>
              <a:gd name="connsiteY0" fmla="*/ 250089 h 250089"/>
              <a:gd name="connsiteX1" fmla="*/ 173831 w 500064"/>
              <a:gd name="connsiteY1" fmla="*/ 128645 h 250089"/>
              <a:gd name="connsiteX2" fmla="*/ 323850 w 500064"/>
              <a:gd name="connsiteY2" fmla="*/ 66733 h 250089"/>
              <a:gd name="connsiteX3" fmla="*/ 500062 w 500064"/>
              <a:gd name="connsiteY3" fmla="*/ 58 h 250089"/>
              <a:gd name="connsiteX4" fmla="*/ 421481 w 500064"/>
              <a:gd name="connsiteY4" fmla="*/ 242946 h 250089"/>
              <a:gd name="connsiteX5" fmla="*/ 0 w 500064"/>
              <a:gd name="connsiteY5" fmla="*/ 250089 h 2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64" h="250089">
                <a:moveTo>
                  <a:pt x="0" y="250089"/>
                </a:moveTo>
                <a:lnTo>
                  <a:pt x="173831" y="128645"/>
                </a:lnTo>
                <a:lnTo>
                  <a:pt x="323850" y="66733"/>
                </a:lnTo>
                <a:cubicBezTo>
                  <a:pt x="323056" y="69114"/>
                  <a:pt x="500856" y="-2323"/>
                  <a:pt x="500062" y="58"/>
                </a:cubicBezTo>
                <a:lnTo>
                  <a:pt x="421481" y="242946"/>
                </a:lnTo>
                <a:lnTo>
                  <a:pt x="0" y="250089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98575" y="3969189"/>
            <a:ext cx="7312025" cy="6350"/>
          </a:xfrm>
          <a:prstGeom prst="line">
            <a:avLst/>
          </a:prstGeom>
          <a:ln w="50800">
            <a:solidFill>
              <a:srgbClr val="E06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63923" y="1434305"/>
            <a:ext cx="2379663" cy="95410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indent="0" algn="ctr"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</a:defRPr>
            </a:lvl5pPr>
            <a:lvl6pPr indent="0">
              <a:defRPr sz="1100">
                <a:solidFill>
                  <a:schemeClr val="lt1"/>
                </a:solidFill>
                <a:latin typeface="+mn-lt"/>
              </a:defRPr>
            </a:lvl6pPr>
            <a:lvl7pPr indent="0">
              <a:defRPr sz="1100">
                <a:solidFill>
                  <a:schemeClr val="lt1"/>
                </a:solidFill>
                <a:latin typeface="+mn-lt"/>
              </a:defRPr>
            </a:lvl7pPr>
            <a:lvl8pPr indent="0">
              <a:defRPr sz="1100">
                <a:solidFill>
                  <a:schemeClr val="lt1"/>
                </a:solidFill>
                <a:latin typeface="+mn-lt"/>
              </a:defRPr>
            </a:lvl8pPr>
            <a:lvl9pPr indent="0">
              <a:defRPr sz="1100"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 smtClean="0"/>
              <a:t>High </a:t>
            </a:r>
            <a:r>
              <a:rPr lang="en-ZA" dirty="0"/>
              <a:t>water requirement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 smtClean="0"/>
              <a:t>Unlawful </a:t>
            </a:r>
            <a:r>
              <a:rPr lang="en-ZA" dirty="0"/>
              <a:t>removed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 smtClean="0"/>
              <a:t>WC/</a:t>
            </a:r>
            <a:r>
              <a:rPr lang="en-ZA" dirty="0" err="1" smtClean="0"/>
              <a:t>WDM</a:t>
            </a:r>
            <a:r>
              <a:rPr lang="en-ZA" dirty="0" smtClean="0"/>
              <a:t> savings</a:t>
            </a:r>
            <a:endParaRPr lang="en-ZA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/>
              <a:t>Tshwane re-use</a:t>
            </a:r>
          </a:p>
        </p:txBody>
      </p:sp>
      <p:cxnSp>
        <p:nvCxnSpPr>
          <p:cNvPr id="39" name="Straight Arrow Connector 38"/>
          <p:cNvCxnSpPr>
            <a:stCxn id="36" idx="2"/>
          </p:cNvCxnSpPr>
          <p:nvPr/>
        </p:nvCxnSpPr>
        <p:spPr>
          <a:xfrm>
            <a:off x="4653755" y="2388412"/>
            <a:ext cx="527845" cy="1005269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1415254"/>
            <a:ext cx="2532063" cy="52322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indent="0" algn="ctr"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</a:defRPr>
            </a:lvl5pPr>
            <a:lvl6pPr indent="0">
              <a:defRPr sz="1100">
                <a:solidFill>
                  <a:schemeClr val="lt1"/>
                </a:solidFill>
                <a:latin typeface="+mn-lt"/>
              </a:defRPr>
            </a:lvl6pPr>
            <a:lvl7pPr indent="0">
              <a:defRPr sz="1100">
                <a:solidFill>
                  <a:schemeClr val="lt1"/>
                </a:solidFill>
                <a:latin typeface="+mn-lt"/>
              </a:defRPr>
            </a:lvl7pPr>
            <a:lvl8pPr indent="0">
              <a:defRPr sz="1100">
                <a:solidFill>
                  <a:schemeClr val="lt1"/>
                </a:solidFill>
                <a:latin typeface="+mn-lt"/>
              </a:defRPr>
            </a:lvl8pPr>
            <a:lvl9pPr indent="0">
              <a:defRPr sz="1100"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/>
              <a:t> High water requirement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/>
              <a:t> Unlawful removed</a:t>
            </a:r>
          </a:p>
        </p:txBody>
      </p:sp>
      <p:cxnSp>
        <p:nvCxnSpPr>
          <p:cNvPr id="46" name="Straight Arrow Connector 45"/>
          <p:cNvCxnSpPr>
            <a:stCxn id="43" idx="2"/>
          </p:cNvCxnSpPr>
          <p:nvPr/>
        </p:nvCxnSpPr>
        <p:spPr>
          <a:xfrm>
            <a:off x="7285832" y="1938474"/>
            <a:ext cx="257968" cy="385626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6269699" y="3212782"/>
            <a:ext cx="1731301" cy="57785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err="1" smtClean="0">
                <a:solidFill>
                  <a:sysClr val="windowText" lastClr="000000"/>
                </a:solidFill>
              </a:rPr>
              <a:t>LHWP</a:t>
            </a:r>
            <a:r>
              <a:rPr lang="en-ZA" sz="1400" dirty="0" smtClean="0">
                <a:solidFill>
                  <a:sysClr val="windowText" lastClr="000000"/>
                </a:solidFill>
              </a:rPr>
              <a:t> Phase II Yield</a:t>
            </a:r>
          </a:p>
          <a:p>
            <a:pPr algn="ctr">
              <a:defRPr/>
            </a:pPr>
            <a:r>
              <a:rPr lang="en-ZA" sz="1400" dirty="0">
                <a:solidFill>
                  <a:sysClr val="windowText" lastClr="000000"/>
                </a:solidFill>
              </a:rPr>
              <a:t>(</a:t>
            </a:r>
            <a:r>
              <a:rPr lang="en-ZA" sz="1400" dirty="0" smtClean="0">
                <a:solidFill>
                  <a:sysClr val="windowText" lastClr="000000"/>
                </a:solidFill>
              </a:rPr>
              <a:t>Polihali Dam)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/>
          <p:cNvCxnSpPr>
            <a:stCxn id="49" idx="3"/>
          </p:cNvCxnSpPr>
          <p:nvPr/>
        </p:nvCxnSpPr>
        <p:spPr>
          <a:xfrm>
            <a:off x="8001000" y="3501707"/>
            <a:ext cx="446088" cy="123357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1306512" y="3934402"/>
            <a:ext cx="1499392" cy="530224"/>
          </a:xfrm>
          <a:custGeom>
            <a:avLst/>
            <a:gdLst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131094 w 1131094"/>
              <a:gd name="connsiteY2" fmla="*/ 0 h 411956"/>
              <a:gd name="connsiteX3" fmla="*/ 1131094 w 1131094"/>
              <a:gd name="connsiteY3" fmla="*/ 0 h 411956"/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063578 w 1131094"/>
              <a:gd name="connsiteY2" fmla="*/ 15906 h 411956"/>
              <a:gd name="connsiteX3" fmla="*/ 1131094 w 1131094"/>
              <a:gd name="connsiteY3" fmla="*/ 0 h 411956"/>
              <a:gd name="connsiteX4" fmla="*/ 1131094 w 1131094"/>
              <a:gd name="connsiteY4" fmla="*/ 0 h 411956"/>
              <a:gd name="connsiteX0" fmla="*/ 0 w 1440873"/>
              <a:gd name="connsiteY0" fmla="*/ 514547 h 514547"/>
              <a:gd name="connsiteX1" fmla="*/ 816769 w 1440873"/>
              <a:gd name="connsiteY1" fmla="*/ 195460 h 514547"/>
              <a:gd name="connsiteX2" fmla="*/ 1063578 w 1440873"/>
              <a:gd name="connsiteY2" fmla="*/ 118497 h 514547"/>
              <a:gd name="connsiteX3" fmla="*/ 1131094 w 1440873"/>
              <a:gd name="connsiteY3" fmla="*/ 102591 h 514547"/>
              <a:gd name="connsiteX4" fmla="*/ 1440873 w 1440873"/>
              <a:gd name="connsiteY4" fmla="*/ 0 h 514547"/>
              <a:gd name="connsiteX0" fmla="*/ 0 w 1509977"/>
              <a:gd name="connsiteY0" fmla="*/ 531247 h 531247"/>
              <a:gd name="connsiteX1" fmla="*/ 816769 w 1509977"/>
              <a:gd name="connsiteY1" fmla="*/ 212160 h 531247"/>
              <a:gd name="connsiteX2" fmla="*/ 1063578 w 1509977"/>
              <a:gd name="connsiteY2" fmla="*/ 135197 h 531247"/>
              <a:gd name="connsiteX3" fmla="*/ 1131094 w 1509977"/>
              <a:gd name="connsiteY3" fmla="*/ 119291 h 531247"/>
              <a:gd name="connsiteX4" fmla="*/ 1509977 w 1509977"/>
              <a:gd name="connsiteY4" fmla="*/ 0 h 531247"/>
              <a:gd name="connsiteX0" fmla="*/ 0 w 1486147"/>
              <a:gd name="connsiteY0" fmla="*/ 536018 h 536018"/>
              <a:gd name="connsiteX1" fmla="*/ 816769 w 1486147"/>
              <a:gd name="connsiteY1" fmla="*/ 216931 h 536018"/>
              <a:gd name="connsiteX2" fmla="*/ 1063578 w 1486147"/>
              <a:gd name="connsiteY2" fmla="*/ 139968 h 536018"/>
              <a:gd name="connsiteX3" fmla="*/ 1131094 w 1486147"/>
              <a:gd name="connsiteY3" fmla="*/ 124062 h 536018"/>
              <a:gd name="connsiteX4" fmla="*/ 1486147 w 1486147"/>
              <a:gd name="connsiteY4" fmla="*/ 0 h 536018"/>
              <a:gd name="connsiteX0" fmla="*/ 0 w 1490912"/>
              <a:gd name="connsiteY0" fmla="*/ 524088 h 524088"/>
              <a:gd name="connsiteX1" fmla="*/ 816769 w 1490912"/>
              <a:gd name="connsiteY1" fmla="*/ 205001 h 524088"/>
              <a:gd name="connsiteX2" fmla="*/ 1063578 w 1490912"/>
              <a:gd name="connsiteY2" fmla="*/ 128038 h 524088"/>
              <a:gd name="connsiteX3" fmla="*/ 1131094 w 1490912"/>
              <a:gd name="connsiteY3" fmla="*/ 112132 h 524088"/>
              <a:gd name="connsiteX4" fmla="*/ 1490912 w 1490912"/>
              <a:gd name="connsiteY4" fmla="*/ 0 h 524088"/>
              <a:gd name="connsiteX0" fmla="*/ 0 w 1500444"/>
              <a:gd name="connsiteY0" fmla="*/ 524088 h 524088"/>
              <a:gd name="connsiteX1" fmla="*/ 826301 w 1500444"/>
              <a:gd name="connsiteY1" fmla="*/ 205001 h 524088"/>
              <a:gd name="connsiteX2" fmla="*/ 1073110 w 1500444"/>
              <a:gd name="connsiteY2" fmla="*/ 128038 h 524088"/>
              <a:gd name="connsiteX3" fmla="*/ 1140626 w 1500444"/>
              <a:gd name="connsiteY3" fmla="*/ 112132 h 524088"/>
              <a:gd name="connsiteX4" fmla="*/ 1500444 w 1500444"/>
              <a:gd name="connsiteY4" fmla="*/ 0 h 524088"/>
              <a:gd name="connsiteX0" fmla="*/ 0 w 1500444"/>
              <a:gd name="connsiteY0" fmla="*/ 531246 h 531246"/>
              <a:gd name="connsiteX1" fmla="*/ 826301 w 1500444"/>
              <a:gd name="connsiteY1" fmla="*/ 205001 h 531246"/>
              <a:gd name="connsiteX2" fmla="*/ 1073110 w 1500444"/>
              <a:gd name="connsiteY2" fmla="*/ 128038 h 531246"/>
              <a:gd name="connsiteX3" fmla="*/ 1140626 w 1500444"/>
              <a:gd name="connsiteY3" fmla="*/ 112132 h 531246"/>
              <a:gd name="connsiteX4" fmla="*/ 1500444 w 1500444"/>
              <a:gd name="connsiteY4" fmla="*/ 0 h 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444" h="531246">
                <a:moveTo>
                  <a:pt x="0" y="531246"/>
                </a:moveTo>
                <a:lnTo>
                  <a:pt x="826301" y="205001"/>
                </a:lnTo>
                <a:cubicBezTo>
                  <a:pt x="1003564" y="138993"/>
                  <a:pt x="1020723" y="143516"/>
                  <a:pt x="1073110" y="128038"/>
                </a:cubicBezTo>
                <a:cubicBezTo>
                  <a:pt x="1125497" y="112560"/>
                  <a:pt x="1129373" y="114783"/>
                  <a:pt x="1140626" y="112132"/>
                </a:cubicBezTo>
                <a:lnTo>
                  <a:pt x="1500444" y="0"/>
                </a:lnTo>
              </a:path>
            </a:pathLst>
          </a:custGeom>
          <a:noFill/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38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>
            <a:stCxn id="42" idx="0"/>
          </p:cNvCxnSpPr>
          <p:nvPr/>
        </p:nvCxnSpPr>
        <p:spPr>
          <a:xfrm flipH="1" flipV="1">
            <a:off x="1835696" y="3988596"/>
            <a:ext cx="205036" cy="516729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30452" y="2879725"/>
            <a:ext cx="341312" cy="107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619500" y="3248025"/>
            <a:ext cx="933450" cy="733425"/>
          </a:xfrm>
          <a:custGeom>
            <a:avLst/>
            <a:gdLst>
              <a:gd name="connsiteX0" fmla="*/ 0 w 933450"/>
              <a:gd name="connsiteY0" fmla="*/ 528638 h 723900"/>
              <a:gd name="connsiteX1" fmla="*/ 138113 w 933450"/>
              <a:gd name="connsiteY1" fmla="*/ 457200 h 723900"/>
              <a:gd name="connsiteX2" fmla="*/ 447675 w 933450"/>
              <a:gd name="connsiteY2" fmla="*/ 223838 h 723900"/>
              <a:gd name="connsiteX3" fmla="*/ 933450 w 933450"/>
              <a:gd name="connsiteY3" fmla="*/ 0 h 723900"/>
              <a:gd name="connsiteX4" fmla="*/ 785813 w 933450"/>
              <a:gd name="connsiteY4" fmla="*/ 485775 h 723900"/>
              <a:gd name="connsiteX5" fmla="*/ 461963 w 933450"/>
              <a:gd name="connsiteY5" fmla="*/ 614363 h 723900"/>
              <a:gd name="connsiteX6" fmla="*/ 261938 w 933450"/>
              <a:gd name="connsiteY6" fmla="*/ 723900 h 723900"/>
              <a:gd name="connsiteX7" fmla="*/ 209550 w 933450"/>
              <a:gd name="connsiteY7" fmla="*/ 652463 h 723900"/>
              <a:gd name="connsiteX8" fmla="*/ 161925 w 933450"/>
              <a:gd name="connsiteY8" fmla="*/ 614363 h 723900"/>
              <a:gd name="connsiteX9" fmla="*/ 76200 w 933450"/>
              <a:gd name="connsiteY9" fmla="*/ 566738 h 723900"/>
              <a:gd name="connsiteX10" fmla="*/ 0 w 933450"/>
              <a:gd name="connsiteY10" fmla="*/ 528638 h 723900"/>
              <a:gd name="connsiteX0" fmla="*/ 0 w 933450"/>
              <a:gd name="connsiteY0" fmla="*/ 528638 h 733425"/>
              <a:gd name="connsiteX1" fmla="*/ 138113 w 933450"/>
              <a:gd name="connsiteY1" fmla="*/ 457200 h 733425"/>
              <a:gd name="connsiteX2" fmla="*/ 447675 w 933450"/>
              <a:gd name="connsiteY2" fmla="*/ 223838 h 733425"/>
              <a:gd name="connsiteX3" fmla="*/ 933450 w 933450"/>
              <a:gd name="connsiteY3" fmla="*/ 0 h 733425"/>
              <a:gd name="connsiteX4" fmla="*/ 785813 w 933450"/>
              <a:gd name="connsiteY4" fmla="*/ 485775 h 733425"/>
              <a:gd name="connsiteX5" fmla="*/ 461963 w 933450"/>
              <a:gd name="connsiteY5" fmla="*/ 614363 h 733425"/>
              <a:gd name="connsiteX6" fmla="*/ 283369 w 933450"/>
              <a:gd name="connsiteY6" fmla="*/ 733425 h 733425"/>
              <a:gd name="connsiteX7" fmla="*/ 209550 w 933450"/>
              <a:gd name="connsiteY7" fmla="*/ 652463 h 733425"/>
              <a:gd name="connsiteX8" fmla="*/ 161925 w 933450"/>
              <a:gd name="connsiteY8" fmla="*/ 614363 h 733425"/>
              <a:gd name="connsiteX9" fmla="*/ 76200 w 933450"/>
              <a:gd name="connsiteY9" fmla="*/ 566738 h 733425"/>
              <a:gd name="connsiteX10" fmla="*/ 0 w 933450"/>
              <a:gd name="connsiteY10" fmla="*/ 528638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3450" h="733425">
                <a:moveTo>
                  <a:pt x="0" y="528638"/>
                </a:moveTo>
                <a:lnTo>
                  <a:pt x="138113" y="457200"/>
                </a:lnTo>
                <a:lnTo>
                  <a:pt x="447675" y="223838"/>
                </a:lnTo>
                <a:lnTo>
                  <a:pt x="933450" y="0"/>
                </a:lnTo>
                <a:lnTo>
                  <a:pt x="785813" y="485775"/>
                </a:lnTo>
                <a:lnTo>
                  <a:pt x="461963" y="614363"/>
                </a:lnTo>
                <a:lnTo>
                  <a:pt x="283369" y="733425"/>
                </a:lnTo>
                <a:lnTo>
                  <a:pt x="209550" y="652463"/>
                </a:lnTo>
                <a:lnTo>
                  <a:pt x="161925" y="614363"/>
                </a:lnTo>
                <a:lnTo>
                  <a:pt x="76200" y="566738"/>
                </a:lnTo>
                <a:lnTo>
                  <a:pt x="0" y="528638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 bwMode="auto">
          <a:xfrm>
            <a:off x="251520" y="5949280"/>
            <a:ext cx="3944188" cy="33855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/>
              <a:t>Elevated risks without WC/</a:t>
            </a:r>
            <a:r>
              <a:rPr lang="en-US" sz="1600" dirty="0" err="1" smtClean="0"/>
              <a:t>WDM</a:t>
            </a:r>
            <a:r>
              <a:rPr lang="en-US" sz="1600" dirty="0" smtClean="0"/>
              <a:t> savings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70" y="6021288"/>
            <a:ext cx="144016" cy="169069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7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529" y="0"/>
            <a:ext cx="8540097" cy="11430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Reconciliation Perspectives (2015)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0450" y="1143000"/>
            <a:ext cx="8337176" cy="372287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The following are essential </a:t>
            </a:r>
            <a:r>
              <a:rPr lang="en-ZA" altLang="en-US" cap="none" dirty="0">
                <a:solidFill>
                  <a:schemeClr val="tx1"/>
                </a:solidFill>
              </a:rPr>
              <a:t>to maintain balance Until LHWP Phase 2 can deliver </a:t>
            </a:r>
            <a:r>
              <a:rPr lang="en-ZA" altLang="en-US" cap="none" dirty="0" smtClean="0">
                <a:solidFill>
                  <a:schemeClr val="tx1"/>
                </a:solidFill>
              </a:rPr>
              <a:t>water:</a:t>
            </a:r>
            <a:endParaRPr lang="en-ZA" altLang="en-US" b="1" cap="none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Water Conservation &amp; Water Demand Management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Eradication of Unlawful 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Use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b="1" cap="none" dirty="0" smtClean="0">
                <a:solidFill>
                  <a:schemeClr val="tx1"/>
                </a:solidFill>
              </a:rPr>
              <a:t>D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esalination </a:t>
            </a:r>
            <a:r>
              <a:rPr lang="en-ZA" altLang="en-US" cap="none" dirty="0">
                <a:solidFill>
                  <a:schemeClr val="tx1"/>
                </a:solidFill>
              </a:rPr>
              <a:t>a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nd Re-use </a:t>
            </a:r>
            <a:r>
              <a:rPr lang="en-ZA" altLang="en-US" cap="none" dirty="0">
                <a:solidFill>
                  <a:schemeClr val="tx1"/>
                </a:solidFill>
              </a:rPr>
              <a:t>o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f Mine Water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Tshwane 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R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e-use Project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39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9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AGENDA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r="3074" b="7230"/>
          <a:stretch/>
        </p:blipFill>
        <p:spPr>
          <a:xfrm>
            <a:off x="1248421" y="1163377"/>
            <a:ext cx="7209779" cy="470402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9186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0612" y="0"/>
            <a:ext cx="8283388" cy="1143000"/>
          </a:xfrm>
        </p:spPr>
        <p:txBody>
          <a:bodyPr anchor="ctr" anchorCtr="0"/>
          <a:lstStyle/>
          <a:p>
            <a:pPr algn="ctr"/>
            <a:r>
              <a:rPr sz="3200" cap="none" dirty="0">
                <a:solidFill>
                  <a:schemeClr val="accent3">
                    <a:lumMod val="75000"/>
                  </a:schemeClr>
                </a:solidFill>
              </a:rPr>
              <a:t>Strategic Interventions (2015)</a:t>
            </a:r>
            <a:endParaRPr lang="en-ZA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006840"/>
            <a:ext cx="7981950" cy="5148282"/>
          </a:xfrm>
        </p:spPr>
        <p:txBody>
          <a:bodyPr/>
          <a:lstStyle/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Eradication of unlawful water use by </a:t>
            </a:r>
            <a:r>
              <a:rPr lang="en-ZA" altLang="en-US" cap="none" dirty="0" smtClean="0">
                <a:solidFill>
                  <a:srgbClr val="FF0000"/>
                </a:solidFill>
                <a:effectLst/>
              </a:rPr>
              <a:t>2015.</a:t>
            </a:r>
            <a:endParaRPr lang="en-ZA" altLang="en-US" cap="none" dirty="0" smtClean="0">
              <a:effectLst/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Implementation of WC/</a:t>
            </a:r>
            <a:r>
              <a:rPr lang="en-ZA" altLang="en-US" cap="none" dirty="0" err="1" smtClean="0">
                <a:solidFill>
                  <a:schemeClr val="tx1"/>
                </a:solidFill>
                <a:effectLst/>
              </a:rPr>
              <a:t>WDM</a:t>
            </a: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 (project 15%) – achieve target savings by </a:t>
            </a:r>
            <a:r>
              <a:rPr lang="en-ZA" altLang="en-US" cap="none" dirty="0" smtClean="0">
                <a:solidFill>
                  <a:srgbClr val="FF0000"/>
                </a:solidFill>
                <a:effectLst/>
              </a:rPr>
              <a:t>2017.</a:t>
            </a:r>
            <a:endParaRPr lang="en-ZA" altLang="en-US" cap="none" dirty="0" smtClean="0">
              <a:effectLst/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Implement phase 2 of LHWP by</a:t>
            </a:r>
            <a:r>
              <a:rPr lang="en-ZA" altLang="en-US" cap="none" dirty="0" smtClean="0">
                <a:effectLst/>
              </a:rPr>
              <a:t> </a:t>
            </a:r>
            <a:r>
              <a:rPr lang="en-ZA" altLang="en-US" cap="none" dirty="0" smtClean="0">
                <a:solidFill>
                  <a:srgbClr val="FF0000"/>
                </a:solidFill>
                <a:effectLst/>
              </a:rPr>
              <a:t>2023.</a:t>
            </a:r>
            <a:endParaRPr lang="en-ZA" altLang="en-US" cap="none" dirty="0" smtClean="0">
              <a:effectLst/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Mine water effluent treatment and use by </a:t>
            </a:r>
            <a:r>
              <a:rPr lang="en-ZA" altLang="en-US" cap="none" dirty="0" smtClean="0">
                <a:solidFill>
                  <a:srgbClr val="FF0000"/>
                </a:solidFill>
                <a:effectLst/>
              </a:rPr>
              <a:t>2018.</a:t>
            </a:r>
            <a:endParaRPr lang="en-ZA" altLang="en-US" cap="none" dirty="0" smtClean="0">
              <a:effectLst/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Tshwane water augmentation project (re-use).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Plan yield replacement scheme in Orange.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Manage uncertainties: Vaal, Crocodile and </a:t>
            </a:r>
            <a:r>
              <a:rPr lang="en-ZA" altLang="en-US" cap="none" dirty="0" err="1" smtClean="0">
                <a:solidFill>
                  <a:schemeClr val="tx1"/>
                </a:solidFill>
              </a:rPr>
              <a:t>O</a:t>
            </a:r>
            <a:r>
              <a:rPr lang="en-ZA" altLang="en-US" cap="none" dirty="0" err="1" smtClean="0">
                <a:solidFill>
                  <a:schemeClr val="tx1"/>
                </a:solidFill>
                <a:effectLst/>
              </a:rPr>
              <a:t>lifants</a:t>
            </a: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Implementation of integrated water quality management plan.</a:t>
            </a:r>
            <a:endParaRPr lang="en-ZA" altLang="en-US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40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1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48" y="2588302"/>
            <a:ext cx="8184630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>
                <a:solidFill>
                  <a:schemeClr val="accent3">
                    <a:lumMod val="75000"/>
                  </a:schemeClr>
                </a:solidFill>
              </a:rPr>
              <a:t>Preliminary revised water </a:t>
            </a: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balance</a:t>
            </a:r>
            <a:b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(February 2018)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9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0" y="566056"/>
          <a:ext cx="9144000" cy="62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104775"/>
            <a:ext cx="777240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cap="none" dirty="0" smtClean="0"/>
              <a:t>Rand water demand projections for 2017/2018 </a:t>
            </a:r>
            <a:r>
              <a:rPr lang="en-GB" cap="none" dirty="0" err="1" smtClean="0"/>
              <a:t>AOA</a:t>
            </a:r>
            <a:r>
              <a:rPr lang="en-GB" cap="none" dirty="0" smtClean="0"/>
              <a:t> </a:t>
            </a:r>
            <a:endParaRPr lang="en-US" altLang="en-US" b="1" cap="none" dirty="0" smtClean="0">
              <a:solidFill>
                <a:srgbClr val="A4B16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343836" y="1613959"/>
            <a:ext cx="2079440" cy="578882"/>
          </a:xfrm>
          <a:prstGeom prst="wedgeRoundRectCallout">
            <a:avLst>
              <a:gd name="adj1" fmla="val 3209"/>
              <a:gd name="adj2" fmla="val -3005"/>
              <a:gd name="adj3" fmla="val 16667"/>
            </a:avLst>
          </a:prstGeom>
          <a:solidFill>
            <a:schemeClr val="bg2">
              <a:alpha val="91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High Water Requirement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Scenario</a:t>
            </a: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6423276" y="1903400"/>
            <a:ext cx="1091496" cy="20507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668352" y="4248302"/>
            <a:ext cx="2079440" cy="578882"/>
          </a:xfrm>
          <a:prstGeom prst="wedgeRoundRectCallout">
            <a:avLst>
              <a:gd name="adj1" fmla="val 3209"/>
              <a:gd name="adj2" fmla="val -3005"/>
              <a:gd name="adj3" fmla="val 16667"/>
            </a:avLst>
          </a:prstGeom>
          <a:solidFill>
            <a:schemeClr val="bg2">
              <a:alpha val="91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Reduction in water use due to restrictions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Freeform 127"/>
          <p:cNvSpPr>
            <a:spLocks/>
          </p:cNvSpPr>
          <p:nvPr/>
        </p:nvSpPr>
        <p:spPr bwMode="auto">
          <a:xfrm>
            <a:off x="5415305" y="1607609"/>
            <a:ext cx="3510979" cy="1633236"/>
          </a:xfrm>
          <a:custGeom>
            <a:avLst/>
            <a:gdLst>
              <a:gd name="T0" fmla="*/ 28 w 8574"/>
              <a:gd name="T1" fmla="*/ 3940 h 4014"/>
              <a:gd name="T2" fmla="*/ 528 w 8574"/>
              <a:gd name="T3" fmla="*/ 3748 h 4014"/>
              <a:gd name="T4" fmla="*/ 1025 w 8574"/>
              <a:gd name="T5" fmla="*/ 3509 h 4014"/>
              <a:gd name="T6" fmla="*/ 1526 w 8574"/>
              <a:gd name="T7" fmla="*/ 3289 h 4014"/>
              <a:gd name="T8" fmla="*/ 2021 w 8574"/>
              <a:gd name="T9" fmla="*/ 3061 h 4014"/>
              <a:gd name="T10" fmla="*/ 2522 w 8574"/>
              <a:gd name="T11" fmla="*/ 2833 h 4014"/>
              <a:gd name="T12" fmla="*/ 3021 w 8574"/>
              <a:gd name="T13" fmla="*/ 2601 h 4014"/>
              <a:gd name="T14" fmla="*/ 3521 w 8574"/>
              <a:gd name="T15" fmla="*/ 2361 h 4014"/>
              <a:gd name="T16" fmla="*/ 4021 w 8574"/>
              <a:gd name="T17" fmla="*/ 2125 h 4014"/>
              <a:gd name="T18" fmla="*/ 4521 w 8574"/>
              <a:gd name="T19" fmla="*/ 1885 h 4014"/>
              <a:gd name="T20" fmla="*/ 5021 w 8574"/>
              <a:gd name="T21" fmla="*/ 1641 h 4014"/>
              <a:gd name="T22" fmla="*/ 5521 w 8574"/>
              <a:gd name="T23" fmla="*/ 1397 h 4014"/>
              <a:gd name="T24" fmla="*/ 6020 w 8574"/>
              <a:gd name="T25" fmla="*/ 1141 h 4014"/>
              <a:gd name="T26" fmla="*/ 6522 w 8574"/>
              <a:gd name="T27" fmla="*/ 921 h 4014"/>
              <a:gd name="T28" fmla="*/ 7022 w 8574"/>
              <a:gd name="T29" fmla="*/ 701 h 4014"/>
              <a:gd name="T30" fmla="*/ 7522 w 8574"/>
              <a:gd name="T31" fmla="*/ 473 h 4014"/>
              <a:gd name="T32" fmla="*/ 8021 w 8574"/>
              <a:gd name="T33" fmla="*/ 241 h 4014"/>
              <a:gd name="T34" fmla="*/ 8517 w 8574"/>
              <a:gd name="T35" fmla="*/ 9 h 4014"/>
              <a:gd name="T36" fmla="*/ 8565 w 8574"/>
              <a:gd name="T37" fmla="*/ 26 h 4014"/>
              <a:gd name="T38" fmla="*/ 8548 w 8574"/>
              <a:gd name="T39" fmla="*/ 74 h 4014"/>
              <a:gd name="T40" fmla="*/ 8052 w 8574"/>
              <a:gd name="T41" fmla="*/ 306 h 4014"/>
              <a:gd name="T42" fmla="*/ 7551 w 8574"/>
              <a:gd name="T43" fmla="*/ 538 h 4014"/>
              <a:gd name="T44" fmla="*/ 7051 w 8574"/>
              <a:gd name="T45" fmla="*/ 766 h 4014"/>
              <a:gd name="T46" fmla="*/ 6551 w 8574"/>
              <a:gd name="T47" fmla="*/ 986 h 4014"/>
              <a:gd name="T48" fmla="*/ 6053 w 8574"/>
              <a:gd name="T49" fmla="*/ 1206 h 4014"/>
              <a:gd name="T50" fmla="*/ 5552 w 8574"/>
              <a:gd name="T51" fmla="*/ 1462 h 4014"/>
              <a:gd name="T52" fmla="*/ 5052 w 8574"/>
              <a:gd name="T53" fmla="*/ 1706 h 4014"/>
              <a:gd name="T54" fmla="*/ 4552 w 8574"/>
              <a:gd name="T55" fmla="*/ 1950 h 4014"/>
              <a:gd name="T56" fmla="*/ 4052 w 8574"/>
              <a:gd name="T57" fmla="*/ 2190 h 4014"/>
              <a:gd name="T58" fmla="*/ 3552 w 8574"/>
              <a:gd name="T59" fmla="*/ 2426 h 4014"/>
              <a:gd name="T60" fmla="*/ 3052 w 8574"/>
              <a:gd name="T61" fmla="*/ 2666 h 4014"/>
              <a:gd name="T62" fmla="*/ 2551 w 8574"/>
              <a:gd name="T63" fmla="*/ 2898 h 4014"/>
              <a:gd name="T64" fmla="*/ 2052 w 8574"/>
              <a:gd name="T65" fmla="*/ 3126 h 4014"/>
              <a:gd name="T66" fmla="*/ 1555 w 8574"/>
              <a:gd name="T67" fmla="*/ 3354 h 4014"/>
              <a:gd name="T68" fmla="*/ 1056 w 8574"/>
              <a:gd name="T69" fmla="*/ 3574 h 4014"/>
              <a:gd name="T70" fmla="*/ 553 w 8574"/>
              <a:gd name="T71" fmla="*/ 3815 h 4014"/>
              <a:gd name="T72" fmla="*/ 53 w 8574"/>
              <a:gd name="T73" fmla="*/ 4007 h 4014"/>
              <a:gd name="T74" fmla="*/ 7 w 8574"/>
              <a:gd name="T75" fmla="*/ 3986 h 4014"/>
              <a:gd name="T76" fmla="*/ 28 w 8574"/>
              <a:gd name="T77" fmla="*/ 3940 h 4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74" h="4014">
                <a:moveTo>
                  <a:pt x="28" y="3940"/>
                </a:moveTo>
                <a:lnTo>
                  <a:pt x="528" y="3748"/>
                </a:lnTo>
                <a:lnTo>
                  <a:pt x="1025" y="3509"/>
                </a:lnTo>
                <a:lnTo>
                  <a:pt x="1526" y="3289"/>
                </a:lnTo>
                <a:lnTo>
                  <a:pt x="2021" y="3061"/>
                </a:lnTo>
                <a:lnTo>
                  <a:pt x="2522" y="2833"/>
                </a:lnTo>
                <a:lnTo>
                  <a:pt x="3021" y="2601"/>
                </a:lnTo>
                <a:lnTo>
                  <a:pt x="3521" y="2361"/>
                </a:lnTo>
                <a:lnTo>
                  <a:pt x="4021" y="2125"/>
                </a:lnTo>
                <a:lnTo>
                  <a:pt x="4521" y="1885"/>
                </a:lnTo>
                <a:lnTo>
                  <a:pt x="5021" y="1641"/>
                </a:lnTo>
                <a:lnTo>
                  <a:pt x="5521" y="1397"/>
                </a:lnTo>
                <a:lnTo>
                  <a:pt x="6020" y="1141"/>
                </a:lnTo>
                <a:lnTo>
                  <a:pt x="6522" y="921"/>
                </a:lnTo>
                <a:lnTo>
                  <a:pt x="7022" y="701"/>
                </a:lnTo>
                <a:lnTo>
                  <a:pt x="7522" y="473"/>
                </a:lnTo>
                <a:lnTo>
                  <a:pt x="8021" y="241"/>
                </a:lnTo>
                <a:lnTo>
                  <a:pt x="8517" y="9"/>
                </a:lnTo>
                <a:cubicBezTo>
                  <a:pt x="8535" y="0"/>
                  <a:pt x="8557" y="8"/>
                  <a:pt x="8565" y="26"/>
                </a:cubicBezTo>
                <a:cubicBezTo>
                  <a:pt x="8574" y="44"/>
                  <a:pt x="8566" y="66"/>
                  <a:pt x="8548" y="74"/>
                </a:cubicBezTo>
                <a:lnTo>
                  <a:pt x="8052" y="306"/>
                </a:lnTo>
                <a:lnTo>
                  <a:pt x="7551" y="538"/>
                </a:lnTo>
                <a:lnTo>
                  <a:pt x="7051" y="766"/>
                </a:lnTo>
                <a:lnTo>
                  <a:pt x="6551" y="986"/>
                </a:lnTo>
                <a:lnTo>
                  <a:pt x="6053" y="1206"/>
                </a:lnTo>
                <a:lnTo>
                  <a:pt x="5552" y="1462"/>
                </a:lnTo>
                <a:lnTo>
                  <a:pt x="5052" y="1706"/>
                </a:lnTo>
                <a:lnTo>
                  <a:pt x="4552" y="1950"/>
                </a:lnTo>
                <a:lnTo>
                  <a:pt x="4052" y="2190"/>
                </a:lnTo>
                <a:lnTo>
                  <a:pt x="3552" y="2426"/>
                </a:lnTo>
                <a:lnTo>
                  <a:pt x="3052" y="2666"/>
                </a:lnTo>
                <a:lnTo>
                  <a:pt x="2551" y="2898"/>
                </a:lnTo>
                <a:lnTo>
                  <a:pt x="2052" y="3126"/>
                </a:lnTo>
                <a:lnTo>
                  <a:pt x="1555" y="3354"/>
                </a:lnTo>
                <a:lnTo>
                  <a:pt x="1056" y="3574"/>
                </a:lnTo>
                <a:lnTo>
                  <a:pt x="553" y="3815"/>
                </a:lnTo>
                <a:lnTo>
                  <a:pt x="53" y="4007"/>
                </a:lnTo>
                <a:cubicBezTo>
                  <a:pt x="35" y="4014"/>
                  <a:pt x="14" y="4005"/>
                  <a:pt x="7" y="3986"/>
                </a:cubicBezTo>
                <a:cubicBezTo>
                  <a:pt x="0" y="3968"/>
                  <a:pt x="9" y="3947"/>
                  <a:pt x="28" y="3940"/>
                </a:cubicBezTo>
                <a:close/>
              </a:path>
            </a:pathLst>
          </a:custGeom>
          <a:solidFill>
            <a:srgbClr val="FF0000">
              <a:alpha val="11000"/>
            </a:srgbClr>
          </a:solidFill>
          <a:ln w="1588" cap="flat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28"/>
          <p:cNvSpPr>
            <a:spLocks/>
          </p:cNvSpPr>
          <p:nvPr/>
        </p:nvSpPr>
        <p:spPr bwMode="auto">
          <a:xfrm>
            <a:off x="5427040" y="2246378"/>
            <a:ext cx="3499244" cy="1081914"/>
          </a:xfrm>
          <a:custGeom>
            <a:avLst/>
            <a:gdLst>
              <a:gd name="T0" fmla="*/ 56 w 8574"/>
              <a:gd name="T1" fmla="*/ 2396 h 2693"/>
              <a:gd name="T2" fmla="*/ 556 w 8574"/>
              <a:gd name="T3" fmla="*/ 2624 h 2693"/>
              <a:gd name="T4" fmla="*/ 541 w 8574"/>
              <a:gd name="T5" fmla="*/ 2620 h 2693"/>
              <a:gd name="T6" fmla="*/ 1041 w 8574"/>
              <a:gd name="T7" fmla="*/ 2616 h 2693"/>
              <a:gd name="T8" fmla="*/ 1537 w 8574"/>
              <a:gd name="T9" fmla="*/ 2553 h 2693"/>
              <a:gd name="T10" fmla="*/ 2033 w 8574"/>
              <a:gd name="T11" fmla="*/ 2485 h 2693"/>
              <a:gd name="T12" fmla="*/ 2025 w 8574"/>
              <a:gd name="T13" fmla="*/ 2487 h 2693"/>
              <a:gd name="T14" fmla="*/ 2525 w 8574"/>
              <a:gd name="T15" fmla="*/ 2295 h 2693"/>
              <a:gd name="T16" fmla="*/ 3023 w 8574"/>
              <a:gd name="T17" fmla="*/ 2079 h 2693"/>
              <a:gd name="T18" fmla="*/ 3042 w 8574"/>
              <a:gd name="T19" fmla="*/ 2077 h 2693"/>
              <a:gd name="T20" fmla="*/ 3542 w 8574"/>
              <a:gd name="T21" fmla="*/ 2137 h 2693"/>
              <a:gd name="T22" fmla="*/ 3523 w 8574"/>
              <a:gd name="T23" fmla="*/ 2139 h 2693"/>
              <a:gd name="T24" fmla="*/ 4023 w 8574"/>
              <a:gd name="T25" fmla="*/ 1927 h 2693"/>
              <a:gd name="T26" fmla="*/ 4523 w 8574"/>
              <a:gd name="T27" fmla="*/ 1711 h 2693"/>
              <a:gd name="T28" fmla="*/ 5023 w 8574"/>
              <a:gd name="T29" fmla="*/ 1492 h 2693"/>
              <a:gd name="T30" fmla="*/ 5523 w 8574"/>
              <a:gd name="T31" fmla="*/ 1264 h 2693"/>
              <a:gd name="T32" fmla="*/ 6023 w 8574"/>
              <a:gd name="T33" fmla="*/ 1036 h 2693"/>
              <a:gd name="T34" fmla="*/ 6524 w 8574"/>
              <a:gd name="T35" fmla="*/ 835 h 2693"/>
              <a:gd name="T36" fmla="*/ 7024 w 8574"/>
              <a:gd name="T37" fmla="*/ 627 h 2693"/>
              <a:gd name="T38" fmla="*/ 7524 w 8574"/>
              <a:gd name="T39" fmla="*/ 419 h 2693"/>
              <a:gd name="T40" fmla="*/ 8024 w 8574"/>
              <a:gd name="T41" fmla="*/ 211 h 2693"/>
              <a:gd name="T42" fmla="*/ 8520 w 8574"/>
              <a:gd name="T43" fmla="*/ 7 h 2693"/>
              <a:gd name="T44" fmla="*/ 8567 w 8574"/>
              <a:gd name="T45" fmla="*/ 27 h 2693"/>
              <a:gd name="T46" fmla="*/ 8547 w 8574"/>
              <a:gd name="T47" fmla="*/ 74 h 2693"/>
              <a:gd name="T48" fmla="*/ 8051 w 8574"/>
              <a:gd name="T49" fmla="*/ 278 h 2693"/>
              <a:gd name="T50" fmla="*/ 7551 w 8574"/>
              <a:gd name="T51" fmla="*/ 486 h 2693"/>
              <a:gd name="T52" fmla="*/ 7051 w 8574"/>
              <a:gd name="T53" fmla="*/ 694 h 2693"/>
              <a:gd name="T54" fmla="*/ 6551 w 8574"/>
              <a:gd name="T55" fmla="*/ 902 h 2693"/>
              <a:gd name="T56" fmla="*/ 6052 w 8574"/>
              <a:gd name="T57" fmla="*/ 1101 h 2693"/>
              <a:gd name="T58" fmla="*/ 5552 w 8574"/>
              <a:gd name="T59" fmla="*/ 1329 h 2693"/>
              <a:gd name="T60" fmla="*/ 5052 w 8574"/>
              <a:gd name="T61" fmla="*/ 1557 h 2693"/>
              <a:gd name="T62" fmla="*/ 4552 w 8574"/>
              <a:gd name="T63" fmla="*/ 1778 h 2693"/>
              <a:gd name="T64" fmla="*/ 4052 w 8574"/>
              <a:gd name="T65" fmla="*/ 1994 h 2693"/>
              <a:gd name="T66" fmla="*/ 3552 w 8574"/>
              <a:gd name="T67" fmla="*/ 2206 h 2693"/>
              <a:gd name="T68" fmla="*/ 3533 w 8574"/>
              <a:gd name="T69" fmla="*/ 2208 h 2693"/>
              <a:gd name="T70" fmla="*/ 3033 w 8574"/>
              <a:gd name="T71" fmla="*/ 2148 h 2693"/>
              <a:gd name="T72" fmla="*/ 3052 w 8574"/>
              <a:gd name="T73" fmla="*/ 2146 h 2693"/>
              <a:gd name="T74" fmla="*/ 2550 w 8574"/>
              <a:gd name="T75" fmla="*/ 2362 h 2693"/>
              <a:gd name="T76" fmla="*/ 2050 w 8574"/>
              <a:gd name="T77" fmla="*/ 2554 h 2693"/>
              <a:gd name="T78" fmla="*/ 2042 w 8574"/>
              <a:gd name="T79" fmla="*/ 2556 h 2693"/>
              <a:gd name="T80" fmla="*/ 1546 w 8574"/>
              <a:gd name="T81" fmla="*/ 2624 h 2693"/>
              <a:gd name="T82" fmla="*/ 1042 w 8574"/>
              <a:gd name="T83" fmla="*/ 2688 h 2693"/>
              <a:gd name="T84" fmla="*/ 542 w 8574"/>
              <a:gd name="T85" fmla="*/ 2692 h 2693"/>
              <a:gd name="T86" fmla="*/ 527 w 8574"/>
              <a:gd name="T87" fmla="*/ 2689 h 2693"/>
              <a:gd name="T88" fmla="*/ 27 w 8574"/>
              <a:gd name="T89" fmla="*/ 2461 h 2693"/>
              <a:gd name="T90" fmla="*/ 9 w 8574"/>
              <a:gd name="T91" fmla="*/ 2414 h 2693"/>
              <a:gd name="T92" fmla="*/ 56 w 8574"/>
              <a:gd name="T93" fmla="*/ 2396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74" h="2693">
                <a:moveTo>
                  <a:pt x="56" y="2396"/>
                </a:moveTo>
                <a:lnTo>
                  <a:pt x="556" y="2624"/>
                </a:lnTo>
                <a:lnTo>
                  <a:pt x="541" y="2620"/>
                </a:lnTo>
                <a:lnTo>
                  <a:pt x="1041" y="2616"/>
                </a:lnTo>
                <a:lnTo>
                  <a:pt x="1537" y="2553"/>
                </a:lnTo>
                <a:lnTo>
                  <a:pt x="2033" y="2485"/>
                </a:lnTo>
                <a:lnTo>
                  <a:pt x="2025" y="2487"/>
                </a:lnTo>
                <a:lnTo>
                  <a:pt x="2525" y="2295"/>
                </a:lnTo>
                <a:lnTo>
                  <a:pt x="3023" y="2079"/>
                </a:lnTo>
                <a:cubicBezTo>
                  <a:pt x="3029" y="2077"/>
                  <a:pt x="3035" y="2076"/>
                  <a:pt x="3042" y="2077"/>
                </a:cubicBezTo>
                <a:lnTo>
                  <a:pt x="3542" y="2137"/>
                </a:lnTo>
                <a:lnTo>
                  <a:pt x="3523" y="2139"/>
                </a:lnTo>
                <a:lnTo>
                  <a:pt x="4023" y="1927"/>
                </a:lnTo>
                <a:lnTo>
                  <a:pt x="4523" y="1711"/>
                </a:lnTo>
                <a:lnTo>
                  <a:pt x="5023" y="1492"/>
                </a:lnTo>
                <a:lnTo>
                  <a:pt x="5523" y="1264"/>
                </a:lnTo>
                <a:lnTo>
                  <a:pt x="6023" y="1036"/>
                </a:lnTo>
                <a:lnTo>
                  <a:pt x="6524" y="835"/>
                </a:lnTo>
                <a:lnTo>
                  <a:pt x="7024" y="627"/>
                </a:lnTo>
                <a:lnTo>
                  <a:pt x="7524" y="419"/>
                </a:lnTo>
                <a:lnTo>
                  <a:pt x="8024" y="211"/>
                </a:lnTo>
                <a:lnTo>
                  <a:pt x="8520" y="7"/>
                </a:lnTo>
                <a:cubicBezTo>
                  <a:pt x="8538" y="0"/>
                  <a:pt x="8559" y="8"/>
                  <a:pt x="8567" y="27"/>
                </a:cubicBezTo>
                <a:cubicBezTo>
                  <a:pt x="8574" y="45"/>
                  <a:pt x="8566" y="66"/>
                  <a:pt x="8547" y="74"/>
                </a:cubicBezTo>
                <a:lnTo>
                  <a:pt x="8051" y="278"/>
                </a:lnTo>
                <a:lnTo>
                  <a:pt x="7551" y="486"/>
                </a:lnTo>
                <a:lnTo>
                  <a:pt x="7051" y="694"/>
                </a:lnTo>
                <a:lnTo>
                  <a:pt x="6551" y="902"/>
                </a:lnTo>
                <a:lnTo>
                  <a:pt x="6052" y="1101"/>
                </a:lnTo>
                <a:lnTo>
                  <a:pt x="5552" y="1329"/>
                </a:lnTo>
                <a:lnTo>
                  <a:pt x="5052" y="1557"/>
                </a:lnTo>
                <a:lnTo>
                  <a:pt x="4552" y="1778"/>
                </a:lnTo>
                <a:lnTo>
                  <a:pt x="4052" y="1994"/>
                </a:lnTo>
                <a:lnTo>
                  <a:pt x="3552" y="2206"/>
                </a:lnTo>
                <a:cubicBezTo>
                  <a:pt x="3546" y="2208"/>
                  <a:pt x="3539" y="2209"/>
                  <a:pt x="3533" y="2208"/>
                </a:cubicBezTo>
                <a:lnTo>
                  <a:pt x="3033" y="2148"/>
                </a:lnTo>
                <a:lnTo>
                  <a:pt x="3052" y="2146"/>
                </a:lnTo>
                <a:lnTo>
                  <a:pt x="2550" y="2362"/>
                </a:lnTo>
                <a:lnTo>
                  <a:pt x="2050" y="2554"/>
                </a:lnTo>
                <a:cubicBezTo>
                  <a:pt x="2048" y="2555"/>
                  <a:pt x="2045" y="2556"/>
                  <a:pt x="2042" y="2556"/>
                </a:cubicBezTo>
                <a:lnTo>
                  <a:pt x="1546" y="2624"/>
                </a:lnTo>
                <a:lnTo>
                  <a:pt x="1042" y="2688"/>
                </a:lnTo>
                <a:lnTo>
                  <a:pt x="542" y="2692"/>
                </a:lnTo>
                <a:cubicBezTo>
                  <a:pt x="537" y="2693"/>
                  <a:pt x="531" y="2691"/>
                  <a:pt x="527" y="2689"/>
                </a:cubicBezTo>
                <a:lnTo>
                  <a:pt x="27" y="2461"/>
                </a:lnTo>
                <a:cubicBezTo>
                  <a:pt x="8" y="2453"/>
                  <a:pt x="0" y="2432"/>
                  <a:pt x="9" y="2414"/>
                </a:cubicBezTo>
                <a:cubicBezTo>
                  <a:pt x="17" y="2395"/>
                  <a:pt x="38" y="2387"/>
                  <a:pt x="56" y="2396"/>
                </a:cubicBezTo>
                <a:close/>
              </a:path>
            </a:pathLst>
          </a:custGeom>
          <a:noFill/>
          <a:ln w="0" cap="flat" cmpd="dbl">
            <a:solidFill>
              <a:srgbClr val="92D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6475052" y="3484996"/>
            <a:ext cx="2079440" cy="578882"/>
          </a:xfrm>
          <a:prstGeom prst="wedgeRoundRectCallout">
            <a:avLst>
              <a:gd name="adj1" fmla="val 3209"/>
              <a:gd name="adj2" fmla="val -3005"/>
              <a:gd name="adj3" fmla="val 16667"/>
            </a:avLst>
          </a:prstGeom>
          <a:solidFill>
            <a:schemeClr val="bg2">
              <a:alpha val="91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June 2015 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Projection scenarios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endCxn id="14" idx="40"/>
          </p:cNvCxnSpPr>
          <p:nvPr/>
        </p:nvCxnSpPr>
        <p:spPr>
          <a:xfrm flipV="1">
            <a:off x="4864100" y="3300571"/>
            <a:ext cx="1193898" cy="947732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0"/>
            <a:endCxn id="13" idx="28"/>
          </p:cNvCxnSpPr>
          <p:nvPr/>
        </p:nvCxnSpPr>
        <p:spPr>
          <a:xfrm flipH="1" flipV="1">
            <a:off x="7074564" y="2498687"/>
            <a:ext cx="440208" cy="986309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  <a:endCxn id="14" idx="16"/>
          </p:cNvCxnSpPr>
          <p:nvPr/>
        </p:nvCxnSpPr>
        <p:spPr>
          <a:xfrm flipV="1">
            <a:off x="7514772" y="2662591"/>
            <a:ext cx="370391" cy="822405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1213" y="0"/>
            <a:ext cx="8209704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cap="none" dirty="0" smtClean="0">
                <a:solidFill>
                  <a:schemeClr val="accent3">
                    <a:lumMod val="75000"/>
                  </a:schemeClr>
                </a:solidFill>
              </a:rPr>
              <a:t>Eskom (</a:t>
            </a:r>
            <a:r>
              <a:rPr lang="en-US" altLang="en-US" b="1" cap="none" dirty="0" smtClean="0">
                <a:solidFill>
                  <a:schemeClr val="accent3">
                    <a:lumMod val="75000"/>
                  </a:schemeClr>
                </a:solidFill>
              </a:rPr>
              <a:t>Total for Integrated Vaal River System)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" y="605915"/>
            <a:ext cx="9036884" cy="601910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94533" y="4227097"/>
            <a:ext cx="1506269" cy="578882"/>
          </a:xfrm>
          <a:prstGeom prst="wedgeRoundRectCallout">
            <a:avLst>
              <a:gd name="adj1" fmla="val 3209"/>
              <a:gd name="adj2" fmla="val -3005"/>
              <a:gd name="adj3" fmla="val 16667"/>
            </a:avLst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180 million m3/a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Reduction </a:t>
            </a: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4900802" y="3429000"/>
            <a:ext cx="3971525" cy="1087538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8723737" y="1765992"/>
            <a:ext cx="297180" cy="3646646"/>
          </a:xfrm>
          <a:prstGeom prst="downArrow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433486" y="1737997"/>
            <a:ext cx="1476941" cy="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Rectangle 7"/>
          <p:cNvSpPr/>
          <p:nvPr/>
        </p:nvSpPr>
        <p:spPr>
          <a:xfrm>
            <a:off x="877660" y="659773"/>
            <a:ext cx="7134226" cy="64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April 2017 projection)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4864924" y="5104861"/>
            <a:ext cx="2745495" cy="30777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ZA" sz="1400" dirty="0">
                <a:solidFill>
                  <a:sysClr val="windowText" lastClr="000000"/>
                </a:solidFill>
              </a:rPr>
              <a:t>Desalination of </a:t>
            </a:r>
            <a:r>
              <a:rPr lang="en-ZA" sz="1400" dirty="0" smtClean="0">
                <a:solidFill>
                  <a:sysClr val="windowText" lastClr="000000"/>
                </a:solidFill>
              </a:rPr>
              <a:t>AMD January </a:t>
            </a:r>
            <a:r>
              <a:rPr lang="en-ZA" sz="1400" dirty="0">
                <a:solidFill>
                  <a:sysClr val="windowText" lastClr="000000"/>
                </a:solidFill>
              </a:rPr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2632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80848"/>
              </p:ext>
            </p:extLst>
          </p:nvPr>
        </p:nvGraphicFramePr>
        <p:xfrm>
          <a:off x="28575" y="826293"/>
          <a:ext cx="908685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14" y="51464"/>
            <a:ext cx="8221586" cy="7239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Water </a:t>
            </a:r>
            <a:r>
              <a:rPr lang="en-ZA" sz="3200" cap="none" dirty="0" smtClean="0">
                <a:solidFill>
                  <a:schemeClr val="accent3">
                    <a:lumMod val="75000"/>
                  </a:schemeClr>
                </a:solidFill>
              </a:rPr>
              <a:t>Requirements (2015)</a:t>
            </a:r>
            <a:endParaRPr lang="en-ZA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90175" y="1850518"/>
            <a:ext cx="3048000" cy="584775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High </a:t>
            </a:r>
            <a:r>
              <a:rPr lang="en-US" sz="1600" dirty="0">
                <a:solidFill>
                  <a:schemeClr val="tx1"/>
                </a:solidFill>
              </a:rPr>
              <a:t>Water </a:t>
            </a:r>
            <a:r>
              <a:rPr lang="en-US" sz="1600" dirty="0" smtClean="0">
                <a:solidFill>
                  <a:schemeClr val="tx1"/>
                </a:solidFill>
              </a:rPr>
              <a:t> Requirements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Unlawful Removed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>
            <a:off x="3314175" y="2435293"/>
            <a:ext cx="726282" cy="821324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4460490" y="3918735"/>
            <a:ext cx="4215962" cy="954107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High </a:t>
            </a:r>
            <a:r>
              <a:rPr lang="en-US" sz="1400" dirty="0">
                <a:solidFill>
                  <a:schemeClr val="tx1"/>
                </a:solidFill>
              </a:rPr>
              <a:t>Water Requirement </a:t>
            </a:r>
            <a:r>
              <a:rPr lang="en-US" sz="1400" dirty="0" smtClean="0">
                <a:solidFill>
                  <a:schemeClr val="tx1"/>
                </a:solidFill>
              </a:rPr>
              <a:t>Scenario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Water Conservation and Demand </a:t>
            </a:r>
            <a:r>
              <a:rPr lang="en-US" sz="1400" dirty="0" smtClean="0">
                <a:solidFill>
                  <a:schemeClr val="tx1"/>
                </a:solidFill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Unlawful Removed</a:t>
            </a:r>
            <a:endParaRPr lang="en-ZA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Re-use (Tshwane)</a:t>
            </a:r>
            <a:endParaRPr lang="en-ZA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H="1" flipV="1">
            <a:off x="5451091" y="3156021"/>
            <a:ext cx="1117380" cy="762714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53000" y="6064404"/>
            <a:ext cx="3927477" cy="338554"/>
            <a:chOff x="5201541" y="2233657"/>
            <a:chExt cx="3927144" cy="338228"/>
          </a:xfrm>
          <a:solidFill>
            <a:schemeClr val="bg1"/>
          </a:solidFill>
        </p:grpSpPr>
        <p:sp>
          <p:nvSpPr>
            <p:cNvPr id="19" name="TextBox 6"/>
            <p:cNvSpPr txBox="1"/>
            <p:nvPr/>
          </p:nvSpPr>
          <p:spPr>
            <a:xfrm>
              <a:off x="5201541" y="2233657"/>
              <a:ext cx="3927144" cy="3382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Dotted Lines = </a:t>
              </a:r>
              <a:r>
                <a:rPr lang="en-US" sz="1600" dirty="0" smtClean="0"/>
                <a:t>June</a:t>
              </a:r>
              <a:r>
                <a:rPr lang="en-US" sz="1600" dirty="0" smtClean="0">
                  <a:solidFill>
                    <a:schemeClr val="tx1"/>
                  </a:solidFill>
                </a:rPr>
                <a:t> 2015 Analysis </a:t>
              </a:r>
              <a:endParaRPr lang="en-ZA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541461" y="947860"/>
            <a:ext cx="6061077" cy="571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sz="2400" dirty="0" smtClean="0"/>
              <a:t>(Net System Water Requirements)</a:t>
            </a:r>
            <a:endParaRPr lang="en-ZA" sz="4000" dirty="0"/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44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3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254"/>
            <a:ext cx="9031458" cy="488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324696"/>
            <a:ext cx="8283388" cy="935028"/>
          </a:xfrm>
        </p:spPr>
        <p:txBody>
          <a:bodyPr anchor="ctr" anchorCtr="0"/>
          <a:lstStyle/>
          <a:p>
            <a:pPr algn="ctr"/>
            <a:r>
              <a:rPr lang="en-GB" sz="2800" cap="none" dirty="0">
                <a:solidFill>
                  <a:schemeClr val="accent3">
                    <a:lumMod val="75000"/>
                  </a:schemeClr>
                </a:solidFill>
              </a:rPr>
              <a:t>Storage Projection of the Komati </a:t>
            </a:r>
            <a:r>
              <a:rPr lang="en-GB" sz="2800" cap="none" dirty="0" smtClean="0">
                <a:solidFill>
                  <a:schemeClr val="accent3">
                    <a:lumMod val="75000"/>
                  </a:schemeClr>
                </a:solidFill>
              </a:rPr>
              <a:t>System </a:t>
            </a:r>
            <a:br>
              <a:rPr lang="en-GB" sz="2800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cap="none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cap="none" dirty="0">
                <a:solidFill>
                  <a:schemeClr val="accent3">
                    <a:lumMod val="75000"/>
                  </a:schemeClr>
                </a:solidFill>
              </a:rPr>
              <a:t>Risk analysis AOA June 2017)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09801" y="5669145"/>
          <a:ext cx="6850228" cy="169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748"/>
                <a:gridCol w="622748"/>
                <a:gridCol w="622748"/>
                <a:gridCol w="622748"/>
                <a:gridCol w="622748"/>
                <a:gridCol w="622748"/>
                <a:gridCol w="622748"/>
                <a:gridCol w="622748"/>
                <a:gridCol w="622748"/>
                <a:gridCol w="622748"/>
                <a:gridCol w="622748"/>
              </a:tblGrid>
              <a:tr h="1695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0" marR="8480" marT="8480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840412" y="4923678"/>
            <a:ext cx="2884488" cy="57785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smtClean="0">
                <a:solidFill>
                  <a:sysClr val="windowText" lastClr="000000"/>
                </a:solidFill>
              </a:rPr>
              <a:t>Unutilised Storage due to reduction in Eskom water requirements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30850" y="4388559"/>
            <a:ext cx="0" cy="15750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530850" y="5212603"/>
            <a:ext cx="309562" cy="100012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620003" y="5312615"/>
            <a:ext cx="1324683" cy="57785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smtClean="0">
                <a:solidFill>
                  <a:sysClr val="windowText" lastClr="000000"/>
                </a:solidFill>
              </a:rPr>
              <a:t>Unutilised Yield @ (1:100 RI)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  <a:endCxn id="6" idx="1"/>
          </p:cNvCxnSpPr>
          <p:nvPr/>
        </p:nvCxnSpPr>
        <p:spPr>
          <a:xfrm>
            <a:off x="1944686" y="5601540"/>
            <a:ext cx="265115" cy="152400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27474" y="2125795"/>
            <a:ext cx="5119478" cy="461665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ysClr val="windowText" lastClr="000000"/>
                </a:solidFill>
              </a:defRPr>
            </a:lvl1pPr>
            <a:lvl2pPr indent="0">
              <a:defRPr sz="1100">
                <a:solidFill>
                  <a:schemeClr val="lt1"/>
                </a:solidFill>
              </a:defRPr>
            </a:lvl2pPr>
            <a:lvl3pPr indent="0">
              <a:defRPr sz="1100">
                <a:solidFill>
                  <a:schemeClr val="lt1"/>
                </a:solidFill>
              </a:defRPr>
            </a:lvl3pPr>
            <a:lvl4pPr indent="0">
              <a:defRPr sz="1100">
                <a:solidFill>
                  <a:schemeClr val="lt1"/>
                </a:solidFill>
              </a:defRPr>
            </a:lvl4pPr>
            <a:lvl5pPr indent="0">
              <a:defRPr sz="1100">
                <a:solidFill>
                  <a:schemeClr val="lt1"/>
                </a:solidFill>
              </a:defRPr>
            </a:lvl5pPr>
            <a:lvl6pPr indent="0">
              <a:defRPr sz="1100">
                <a:solidFill>
                  <a:schemeClr val="lt1"/>
                </a:solidFill>
              </a:defRPr>
            </a:lvl6pPr>
            <a:lvl7pPr indent="0">
              <a:defRPr sz="1100">
                <a:solidFill>
                  <a:schemeClr val="lt1"/>
                </a:solidFill>
              </a:defRPr>
            </a:lvl7pPr>
            <a:lvl8pPr indent="0">
              <a:defRPr sz="1100">
                <a:solidFill>
                  <a:schemeClr val="lt1"/>
                </a:solidFill>
              </a:defRPr>
            </a:lvl8pPr>
            <a:lvl9pPr indent="0">
              <a:defRPr sz="1100">
                <a:solidFill>
                  <a:schemeClr val="lt1"/>
                </a:solidFill>
              </a:defRPr>
            </a:lvl9pPr>
          </a:lstStyle>
          <a:p>
            <a:r>
              <a:rPr lang="en-GB" sz="2400" dirty="0" err="1"/>
              <a:t>Vygeboom</a:t>
            </a:r>
            <a:r>
              <a:rPr lang="en-GB" sz="2400" dirty="0"/>
              <a:t> </a:t>
            </a:r>
            <a:r>
              <a:rPr lang="en-GB" sz="2400" dirty="0" smtClean="0"/>
              <a:t>and </a:t>
            </a:r>
            <a:r>
              <a:rPr lang="en-GB" sz="2400" dirty="0" err="1" smtClean="0"/>
              <a:t>Nooitgedacht</a:t>
            </a:r>
            <a:r>
              <a:rPr lang="en-GB" sz="2400" dirty="0" smtClean="0"/>
              <a:t> </a:t>
            </a:r>
            <a:r>
              <a:rPr lang="en-GB" sz="2400" dirty="0"/>
              <a:t>reservoirs</a:t>
            </a:r>
          </a:p>
        </p:txBody>
      </p:sp>
    </p:spTree>
    <p:extLst>
      <p:ext uri="{BB962C8B-B14F-4D97-AF65-F5344CB8AC3E}">
        <p14:creationId xmlns:p14="http://schemas.microsoft.com/office/powerpoint/2010/main" val="580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>
                <a:solidFill>
                  <a:schemeClr val="accent3">
                    <a:lumMod val="75000"/>
                  </a:schemeClr>
                </a:solidFill>
              </a:rPr>
              <a:t>Storage </a:t>
            </a:r>
            <a:r>
              <a:rPr lang="en-GB" sz="2800" cap="none" dirty="0" smtClean="0">
                <a:solidFill>
                  <a:schemeClr val="accent3">
                    <a:lumMod val="75000"/>
                  </a:schemeClr>
                </a:solidFill>
              </a:rPr>
              <a:t>Projection Bloemhof Dam </a:t>
            </a:r>
            <a:br>
              <a:rPr lang="en-GB" sz="2800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cap="none" dirty="0" smtClean="0">
                <a:solidFill>
                  <a:schemeClr val="accent3">
                    <a:lumMod val="75000"/>
                  </a:schemeClr>
                </a:solidFill>
              </a:rPr>
              <a:t>(Risk analysis AOA June 2017)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6297"/>
            <a:ext cx="9144000" cy="505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488928" y="3178629"/>
            <a:ext cx="2166144" cy="1117600"/>
          </a:xfrm>
          <a:prstGeom prst="rect">
            <a:avLst/>
          </a:prstGeom>
          <a:solidFill>
            <a:schemeClr val="bg2">
              <a:alpha val="81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600" dirty="0" smtClean="0">
                <a:solidFill>
                  <a:sysClr val="windowText" lastClr="000000"/>
                </a:solidFill>
              </a:rPr>
              <a:t>Unutilised storage due to dilution releases from Vaal Dam and return flows</a:t>
            </a:r>
            <a:endParaRPr lang="en-Z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2450" y="3640975"/>
            <a:ext cx="0" cy="16842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822450" y="3737429"/>
            <a:ext cx="1666478" cy="745670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238" y="5339033"/>
            <a:ext cx="8211669" cy="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85238" y="5017446"/>
            <a:ext cx="478401" cy="30777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 err="1" smtClean="0">
                <a:solidFill>
                  <a:sysClr val="windowText" lastClr="000000"/>
                </a:solidFill>
              </a:rPr>
              <a:t>DSV</a:t>
            </a:r>
            <a:endParaRPr lang="en-ZA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416348" y="5575293"/>
            <a:ext cx="388938" cy="5922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485775" y="5859734"/>
            <a:ext cx="1962150" cy="275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 bwMode="auto">
          <a:xfrm>
            <a:off x="374733" y="5859734"/>
            <a:ext cx="2745495" cy="30777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ZA" sz="1400" dirty="0">
                <a:solidFill>
                  <a:sysClr val="windowText" lastClr="000000"/>
                </a:solidFill>
              </a:rPr>
              <a:t>Desalination of </a:t>
            </a:r>
            <a:r>
              <a:rPr lang="en-ZA" sz="1400" dirty="0" smtClean="0">
                <a:solidFill>
                  <a:sysClr val="windowText" lastClr="000000"/>
                </a:solidFill>
              </a:rPr>
              <a:t>AMD January </a:t>
            </a:r>
            <a:r>
              <a:rPr lang="en-ZA" sz="1400" dirty="0">
                <a:solidFill>
                  <a:sysClr val="windowText" lastClr="000000"/>
                </a:solidFill>
              </a:rPr>
              <a:t>2022 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3120228" y="5871402"/>
            <a:ext cx="489775" cy="142221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1" y="2003016"/>
            <a:ext cx="6986959" cy="44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45865" y="-40177"/>
            <a:ext cx="9144000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dirty="0" smtClean="0">
                <a:solidFill>
                  <a:srgbClr val="A4B16F"/>
                </a:solidFill>
                <a:latin typeface="Calibri"/>
              </a:rPr>
              <a:t>Risk of </a:t>
            </a:r>
            <a:r>
              <a:rPr lang="en-US" sz="3800" b="1" dirty="0">
                <a:solidFill>
                  <a:srgbClr val="A4B16F"/>
                </a:solidFill>
                <a:latin typeface="Calibri"/>
              </a:rPr>
              <a:t>D</a:t>
            </a:r>
            <a:r>
              <a:rPr lang="en-US" sz="3800" b="1" dirty="0" smtClean="0">
                <a:solidFill>
                  <a:srgbClr val="A4B16F"/>
                </a:solidFill>
                <a:latin typeface="Calibri"/>
              </a:rPr>
              <a:t>rought Restrictions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(NB: Needs adjustments for unused storage in Komati and </a:t>
            </a:r>
            <a:r>
              <a:rPr lang="en-US" sz="2000" b="1" dirty="0" err="1" smtClean="0">
                <a:solidFill>
                  <a:srgbClr val="FF0000"/>
                </a:solidFill>
                <a:latin typeface="Calibri"/>
              </a:rPr>
              <a:t>Bloemhof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 dams)</a:t>
            </a:r>
            <a:endParaRPr lang="en-US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9636" name="AutoShape 24"/>
          <p:cNvSpPr>
            <a:spLocks noChangeAspect="1" noChangeArrowheads="1"/>
          </p:cNvSpPr>
          <p:nvPr/>
        </p:nvSpPr>
        <p:spPr bwMode="auto">
          <a:xfrm>
            <a:off x="8361363" y="762000"/>
            <a:ext cx="90328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82" y="2155767"/>
            <a:ext cx="903288" cy="41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24"/>
          <p:cNvSpPr>
            <a:spLocks noChangeAspect="1" noChangeArrowheads="1"/>
          </p:cNvSpPr>
          <p:nvPr/>
        </p:nvSpPr>
        <p:spPr bwMode="auto">
          <a:xfrm>
            <a:off x="7908925" y="747713"/>
            <a:ext cx="90328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3634404" y="2806534"/>
            <a:ext cx="720725" cy="276225"/>
          </a:xfrm>
          <a:prstGeom prst="rect">
            <a:avLst/>
          </a:prstGeom>
          <a:solidFill>
            <a:schemeClr val="bg1">
              <a:alpha val="62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0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.5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%</a:t>
            </a:r>
            <a:endParaRPr lang="en-ZA" sz="12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3994767" y="3082759"/>
            <a:ext cx="627064" cy="547545"/>
          </a:xfrm>
          <a:prstGeom prst="straightConnector1">
            <a:avLst/>
          </a:prstGeom>
          <a:ln w="3175">
            <a:solidFill>
              <a:schemeClr val="tx1">
                <a:alpha val="52000"/>
              </a:schemeClr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2593376" y="3028376"/>
            <a:ext cx="741362" cy="276225"/>
          </a:xfrm>
          <a:prstGeom prst="rect">
            <a:avLst/>
          </a:prstGeom>
          <a:solidFill>
            <a:schemeClr val="bg1">
              <a:alpha val="62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 defTabSz="457200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min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%</a:t>
            </a:r>
            <a:endParaRPr lang="en-ZA" sz="12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86320" y="3252552"/>
            <a:ext cx="533399" cy="207961"/>
          </a:xfrm>
          <a:prstGeom prst="straightConnector1">
            <a:avLst/>
          </a:prstGeom>
          <a:ln w="3175">
            <a:solidFill>
              <a:schemeClr val="tx1">
                <a:alpha val="52000"/>
              </a:schemeClr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73056" y="4312224"/>
            <a:ext cx="1004753" cy="2254250"/>
            <a:chOff x="3878531" y="2001316"/>
            <a:chExt cx="938212" cy="2254250"/>
          </a:xfrm>
          <a:solidFill>
            <a:schemeClr val="bg1"/>
          </a:solidFill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878531" y="2001316"/>
              <a:ext cx="938212" cy="225425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defTabSz="457200">
                <a:defRPr/>
              </a:pPr>
              <a:endParaRPr lang="en-US" sz="1200">
                <a:solidFill>
                  <a:srgbClr val="1F497D"/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5976" y="2060848"/>
              <a:ext cx="452788" cy="213518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2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defTabSz="457200">
                <a:lnSpc>
                  <a:spcPct val="70000"/>
                </a:lnSpc>
                <a:defRPr/>
              </a:pP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Min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0.5 %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1.0 %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5.0 %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25 %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50 %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75 %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95 %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endParaRPr lang="en-GB" sz="8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>
                <a:lnSpc>
                  <a:spcPct val="70000"/>
                </a:lnSpc>
                <a:defRPr/>
              </a:pP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99 %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99.5 %</a:t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GB" sz="80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Max %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981326" y="2135459"/>
              <a:ext cx="312738" cy="2014537"/>
              <a:chOff x="3504" y="1632"/>
              <a:chExt cx="336" cy="1631"/>
            </a:xfrm>
            <a:grpFill/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504" y="2312"/>
                <a:ext cx="336" cy="13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US" sz="1200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3504" y="2176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>
                <a:off x="3504" y="1904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>
                <a:off x="3504" y="1768"/>
                <a:ext cx="336" cy="0"/>
              </a:xfrm>
              <a:prstGeom prst="line">
                <a:avLst/>
              </a:prstGeom>
              <a:grp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 flipV="1">
                <a:off x="3672" y="2176"/>
                <a:ext cx="0" cy="13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 rot="10800000">
                <a:off x="3504" y="2447"/>
                <a:ext cx="336" cy="13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US" sz="1200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 rot="10800000">
                <a:off x="3504" y="2719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 rot="10800000">
                <a:off x="3504" y="2991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 rot="10800000">
                <a:off x="3504" y="3127"/>
                <a:ext cx="336" cy="0"/>
              </a:xfrm>
              <a:prstGeom prst="line">
                <a:avLst/>
              </a:prstGeom>
              <a:grp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 rot="10800000">
                <a:off x="3504" y="3263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Line 36"/>
              <p:cNvSpPr>
                <a:spLocks noChangeShapeType="1"/>
              </p:cNvSpPr>
              <p:nvPr/>
            </p:nvSpPr>
            <p:spPr bwMode="auto">
              <a:xfrm flipV="1">
                <a:off x="3672" y="2584"/>
                <a:ext cx="0" cy="13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2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pPr defTabSz="457200">
                  <a:defRPr/>
                </a:pPr>
                <a:endParaRPr lang="en-ZA">
                  <a:solidFill>
                    <a:srgbClr val="1F497D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28"/>
          <p:cNvSpPr txBox="1">
            <a:spLocks noChangeArrowheads="1"/>
          </p:cNvSpPr>
          <p:nvPr/>
        </p:nvSpPr>
        <p:spPr bwMode="auto">
          <a:xfrm>
            <a:off x="3125896" y="2077252"/>
            <a:ext cx="3377187" cy="44689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>
                <a:alpha val="12157"/>
              </a:srgb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defTabSz="457200">
              <a:defRPr/>
            </a:pPr>
            <a:r>
              <a:rPr lang="en-US" b="1" kern="0" dirty="0">
                <a:solidFill>
                  <a:srgbClr val="FF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Violation of </a:t>
            </a:r>
            <a:r>
              <a:rPr lang="en-US" b="1" kern="0" dirty="0" smtClean="0">
                <a:solidFill>
                  <a:srgbClr val="FF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Risk </a:t>
            </a:r>
            <a:r>
              <a:rPr lang="en-US" b="1" kern="0" dirty="0">
                <a:solidFill>
                  <a:srgbClr val="FF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Criteria</a:t>
            </a:r>
            <a:endParaRPr lang="en-ZA" b="1" kern="0" dirty="0">
              <a:solidFill>
                <a:srgbClr val="FF6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Down Arrow 8"/>
          <p:cNvSpPr/>
          <p:nvPr/>
        </p:nvSpPr>
        <p:spPr>
          <a:xfrm rot="18761210">
            <a:off x="2605280" y="4347562"/>
            <a:ext cx="201612" cy="515938"/>
          </a:xfrm>
          <a:prstGeom prst="downArrow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1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98286" y="5549455"/>
            <a:ext cx="251939" cy="31857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 bwMode="auto">
          <a:xfrm flipH="1">
            <a:off x="3316419" y="2214746"/>
            <a:ext cx="309562" cy="14287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/>
          </a:p>
        </p:txBody>
      </p:sp>
      <p:sp>
        <p:nvSpPr>
          <p:cNvPr id="65" name="Rectangle 64"/>
          <p:cNvSpPr/>
          <p:nvPr/>
        </p:nvSpPr>
        <p:spPr>
          <a:xfrm>
            <a:off x="5286057" y="4805378"/>
            <a:ext cx="278375" cy="10649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815241" y="4847144"/>
            <a:ext cx="274247" cy="103123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367049" y="5320558"/>
            <a:ext cx="272814" cy="544441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854765" y="5122031"/>
            <a:ext cx="256845" cy="75071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350161" y="4934175"/>
            <a:ext cx="234989" cy="9378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2285310" y="3650702"/>
            <a:ext cx="649288" cy="287338"/>
          </a:xfrm>
          <a:prstGeom prst="rect">
            <a:avLst/>
          </a:prstGeom>
          <a:solidFill>
            <a:schemeClr val="bg1">
              <a:alpha val="53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 defTabSz="457200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%</a:t>
            </a:r>
            <a:endParaRPr lang="en-ZA" sz="12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2609954" y="3938040"/>
            <a:ext cx="394855" cy="604225"/>
          </a:xfrm>
          <a:prstGeom prst="straightConnector1">
            <a:avLst/>
          </a:prstGeom>
          <a:ln w="3175">
            <a:solidFill>
              <a:schemeClr val="tx1">
                <a:alpha val="52000"/>
              </a:schemeClr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 rot="18761210">
            <a:off x="3673479" y="3229415"/>
            <a:ext cx="246789" cy="549982"/>
          </a:xfrm>
          <a:prstGeom prst="downArrow">
            <a:avLst>
              <a:gd name="adj1" fmla="val 45153"/>
              <a:gd name="adj2" fmla="val 50000"/>
            </a:avLst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1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58182" y="4800948"/>
            <a:ext cx="239712" cy="1071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260492" y="4794626"/>
            <a:ext cx="239712" cy="108325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774425" y="4806212"/>
            <a:ext cx="280148" cy="106509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7215220" y="4796356"/>
            <a:ext cx="270113" cy="107731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681032" y="4791235"/>
            <a:ext cx="152655" cy="1087356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Down Arrow 62"/>
          <p:cNvSpPr/>
          <p:nvPr/>
        </p:nvSpPr>
        <p:spPr>
          <a:xfrm rot="18761210">
            <a:off x="2767119" y="5077665"/>
            <a:ext cx="201612" cy="515938"/>
          </a:xfrm>
          <a:prstGeom prst="downArrow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100">
              <a:solidFill>
                <a:prstClr val="white"/>
              </a:solidFill>
            </a:endParaRPr>
          </a:p>
        </p:txBody>
      </p:sp>
      <p:sp>
        <p:nvSpPr>
          <p:cNvPr id="72" name="TextBox 28"/>
          <p:cNvSpPr txBox="1">
            <a:spLocks noChangeArrowheads="1"/>
          </p:cNvSpPr>
          <p:nvPr/>
        </p:nvSpPr>
        <p:spPr bwMode="auto">
          <a:xfrm>
            <a:off x="3730324" y="4295339"/>
            <a:ext cx="649288" cy="287338"/>
          </a:xfrm>
          <a:prstGeom prst="rect">
            <a:avLst/>
          </a:prstGeom>
          <a:solidFill>
            <a:schemeClr val="bg1">
              <a:alpha val="53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2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ctr" defTabSz="457200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5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%</a:t>
            </a:r>
            <a:endParaRPr lang="en-ZA" sz="12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>
          <a:xfrm>
            <a:off x="4054968" y="4582677"/>
            <a:ext cx="282335" cy="335377"/>
          </a:xfrm>
          <a:prstGeom prst="straightConnector1">
            <a:avLst/>
          </a:prstGeom>
          <a:ln w="3175">
            <a:solidFill>
              <a:schemeClr val="tx1">
                <a:alpha val="52000"/>
              </a:schemeClr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876204" y="3696392"/>
            <a:ext cx="4965469" cy="1104556"/>
          </a:xfrm>
          <a:custGeom>
            <a:avLst/>
            <a:gdLst>
              <a:gd name="connsiteX0" fmla="*/ 0 w 4965469"/>
              <a:gd name="connsiteY0" fmla="*/ 1152698 h 1163782"/>
              <a:gd name="connsiteX1" fmla="*/ 166254 w 4965469"/>
              <a:gd name="connsiteY1" fmla="*/ 903316 h 1163782"/>
              <a:gd name="connsiteX2" fmla="*/ 637309 w 4965469"/>
              <a:gd name="connsiteY2" fmla="*/ 459971 h 1163782"/>
              <a:gd name="connsiteX3" fmla="*/ 1119447 w 4965469"/>
              <a:gd name="connsiteY3" fmla="*/ 426720 h 1163782"/>
              <a:gd name="connsiteX4" fmla="*/ 1601585 w 4965469"/>
              <a:gd name="connsiteY4" fmla="*/ 72044 h 1163782"/>
              <a:gd name="connsiteX5" fmla="*/ 2571403 w 4965469"/>
              <a:gd name="connsiteY5" fmla="*/ 387927 h 1163782"/>
              <a:gd name="connsiteX6" fmla="*/ 3009207 w 4965469"/>
              <a:gd name="connsiteY6" fmla="*/ 210589 h 1163782"/>
              <a:gd name="connsiteX7" fmla="*/ 3530138 w 4965469"/>
              <a:gd name="connsiteY7" fmla="*/ 160713 h 1163782"/>
              <a:gd name="connsiteX8" fmla="*/ 4012276 w 4965469"/>
              <a:gd name="connsiteY8" fmla="*/ 5542 h 1163782"/>
              <a:gd name="connsiteX9" fmla="*/ 4477789 w 4965469"/>
              <a:gd name="connsiteY9" fmla="*/ 16626 h 1163782"/>
              <a:gd name="connsiteX10" fmla="*/ 4959927 w 4965469"/>
              <a:gd name="connsiteY10" fmla="*/ 0 h 1163782"/>
              <a:gd name="connsiteX11" fmla="*/ 4965469 w 4965469"/>
              <a:gd name="connsiteY11" fmla="*/ 1163782 h 1163782"/>
              <a:gd name="connsiteX12" fmla="*/ 0 w 4965469"/>
              <a:gd name="connsiteY12" fmla="*/ 1152698 h 1163782"/>
              <a:gd name="connsiteX0" fmla="*/ 0 w 4965469"/>
              <a:gd name="connsiteY0" fmla="*/ 1152698 h 1163782"/>
              <a:gd name="connsiteX1" fmla="*/ 166254 w 4965469"/>
              <a:gd name="connsiteY1" fmla="*/ 903316 h 1163782"/>
              <a:gd name="connsiteX2" fmla="*/ 637309 w 4965469"/>
              <a:gd name="connsiteY2" fmla="*/ 459971 h 1163782"/>
              <a:gd name="connsiteX3" fmla="*/ 1119447 w 4965469"/>
              <a:gd name="connsiteY3" fmla="*/ 426720 h 1163782"/>
              <a:gd name="connsiteX4" fmla="*/ 1601585 w 4965469"/>
              <a:gd name="connsiteY4" fmla="*/ 72044 h 1163782"/>
              <a:gd name="connsiteX5" fmla="*/ 2571403 w 4965469"/>
              <a:gd name="connsiteY5" fmla="*/ 387927 h 1163782"/>
              <a:gd name="connsiteX6" fmla="*/ 3009207 w 4965469"/>
              <a:gd name="connsiteY6" fmla="*/ 210589 h 1163782"/>
              <a:gd name="connsiteX7" fmla="*/ 3530138 w 4965469"/>
              <a:gd name="connsiteY7" fmla="*/ 160713 h 1163782"/>
              <a:gd name="connsiteX8" fmla="*/ 3745576 w 4965469"/>
              <a:gd name="connsiteY8" fmla="*/ 91267 h 1163782"/>
              <a:gd name="connsiteX9" fmla="*/ 4477789 w 4965469"/>
              <a:gd name="connsiteY9" fmla="*/ 16626 h 1163782"/>
              <a:gd name="connsiteX10" fmla="*/ 4959927 w 4965469"/>
              <a:gd name="connsiteY10" fmla="*/ 0 h 1163782"/>
              <a:gd name="connsiteX11" fmla="*/ 4965469 w 4965469"/>
              <a:gd name="connsiteY11" fmla="*/ 1163782 h 1163782"/>
              <a:gd name="connsiteX12" fmla="*/ 0 w 4965469"/>
              <a:gd name="connsiteY12" fmla="*/ 1152698 h 1163782"/>
              <a:gd name="connsiteX0" fmla="*/ 0 w 4965469"/>
              <a:gd name="connsiteY0" fmla="*/ 1152698 h 1163782"/>
              <a:gd name="connsiteX1" fmla="*/ 166254 w 4965469"/>
              <a:gd name="connsiteY1" fmla="*/ 903316 h 1163782"/>
              <a:gd name="connsiteX2" fmla="*/ 637309 w 4965469"/>
              <a:gd name="connsiteY2" fmla="*/ 459971 h 1163782"/>
              <a:gd name="connsiteX3" fmla="*/ 1119447 w 4965469"/>
              <a:gd name="connsiteY3" fmla="*/ 426720 h 1163782"/>
              <a:gd name="connsiteX4" fmla="*/ 1601585 w 4965469"/>
              <a:gd name="connsiteY4" fmla="*/ 72044 h 1163782"/>
              <a:gd name="connsiteX5" fmla="*/ 2571403 w 4965469"/>
              <a:gd name="connsiteY5" fmla="*/ 387927 h 1163782"/>
              <a:gd name="connsiteX6" fmla="*/ 3009207 w 4965469"/>
              <a:gd name="connsiteY6" fmla="*/ 210589 h 1163782"/>
              <a:gd name="connsiteX7" fmla="*/ 3530138 w 4965469"/>
              <a:gd name="connsiteY7" fmla="*/ 160713 h 1163782"/>
              <a:gd name="connsiteX8" fmla="*/ 3745576 w 4965469"/>
              <a:gd name="connsiteY8" fmla="*/ 91267 h 1163782"/>
              <a:gd name="connsiteX9" fmla="*/ 4477789 w 4965469"/>
              <a:gd name="connsiteY9" fmla="*/ 92826 h 1163782"/>
              <a:gd name="connsiteX10" fmla="*/ 4959927 w 4965469"/>
              <a:gd name="connsiteY10" fmla="*/ 0 h 1163782"/>
              <a:gd name="connsiteX11" fmla="*/ 4965469 w 4965469"/>
              <a:gd name="connsiteY11" fmla="*/ 1163782 h 1163782"/>
              <a:gd name="connsiteX12" fmla="*/ 0 w 4965469"/>
              <a:gd name="connsiteY12" fmla="*/ 1152698 h 1163782"/>
              <a:gd name="connsiteX0" fmla="*/ 0 w 4965469"/>
              <a:gd name="connsiteY0" fmla="*/ 1080654 h 1091738"/>
              <a:gd name="connsiteX1" fmla="*/ 166254 w 4965469"/>
              <a:gd name="connsiteY1" fmla="*/ 831272 h 1091738"/>
              <a:gd name="connsiteX2" fmla="*/ 637309 w 4965469"/>
              <a:gd name="connsiteY2" fmla="*/ 387927 h 1091738"/>
              <a:gd name="connsiteX3" fmla="*/ 1119447 w 4965469"/>
              <a:gd name="connsiteY3" fmla="*/ 354676 h 1091738"/>
              <a:gd name="connsiteX4" fmla="*/ 1601585 w 4965469"/>
              <a:gd name="connsiteY4" fmla="*/ 0 h 1091738"/>
              <a:gd name="connsiteX5" fmla="*/ 2571403 w 4965469"/>
              <a:gd name="connsiteY5" fmla="*/ 315883 h 1091738"/>
              <a:gd name="connsiteX6" fmla="*/ 3009207 w 4965469"/>
              <a:gd name="connsiteY6" fmla="*/ 138545 h 1091738"/>
              <a:gd name="connsiteX7" fmla="*/ 3530138 w 4965469"/>
              <a:gd name="connsiteY7" fmla="*/ 88669 h 1091738"/>
              <a:gd name="connsiteX8" fmla="*/ 3745576 w 4965469"/>
              <a:gd name="connsiteY8" fmla="*/ 19223 h 1091738"/>
              <a:gd name="connsiteX9" fmla="*/ 4477789 w 4965469"/>
              <a:gd name="connsiteY9" fmla="*/ 20782 h 1091738"/>
              <a:gd name="connsiteX10" fmla="*/ 4959927 w 4965469"/>
              <a:gd name="connsiteY10" fmla="*/ 26381 h 1091738"/>
              <a:gd name="connsiteX11" fmla="*/ 4965469 w 4965469"/>
              <a:gd name="connsiteY11" fmla="*/ 1091738 h 1091738"/>
              <a:gd name="connsiteX12" fmla="*/ 0 w 4965469"/>
              <a:gd name="connsiteY12" fmla="*/ 1080654 h 1091738"/>
              <a:gd name="connsiteX0" fmla="*/ 0 w 4965469"/>
              <a:gd name="connsiteY0" fmla="*/ 1080654 h 1091738"/>
              <a:gd name="connsiteX1" fmla="*/ 166254 w 4965469"/>
              <a:gd name="connsiteY1" fmla="*/ 831272 h 1091738"/>
              <a:gd name="connsiteX2" fmla="*/ 637309 w 4965469"/>
              <a:gd name="connsiteY2" fmla="*/ 387927 h 1091738"/>
              <a:gd name="connsiteX3" fmla="*/ 1119447 w 4965469"/>
              <a:gd name="connsiteY3" fmla="*/ 354676 h 1091738"/>
              <a:gd name="connsiteX4" fmla="*/ 1601585 w 4965469"/>
              <a:gd name="connsiteY4" fmla="*/ 0 h 1091738"/>
              <a:gd name="connsiteX5" fmla="*/ 2571403 w 4965469"/>
              <a:gd name="connsiteY5" fmla="*/ 315883 h 1091738"/>
              <a:gd name="connsiteX6" fmla="*/ 3009207 w 4965469"/>
              <a:gd name="connsiteY6" fmla="*/ 138545 h 1091738"/>
              <a:gd name="connsiteX7" fmla="*/ 3530138 w 4965469"/>
              <a:gd name="connsiteY7" fmla="*/ 88669 h 1091738"/>
              <a:gd name="connsiteX8" fmla="*/ 3745576 w 4965469"/>
              <a:gd name="connsiteY8" fmla="*/ 19223 h 1091738"/>
              <a:gd name="connsiteX9" fmla="*/ 4477789 w 4965469"/>
              <a:gd name="connsiteY9" fmla="*/ 20782 h 1091738"/>
              <a:gd name="connsiteX10" fmla="*/ 4959927 w 4965469"/>
              <a:gd name="connsiteY10" fmla="*/ 20031 h 1091738"/>
              <a:gd name="connsiteX11" fmla="*/ 4965469 w 4965469"/>
              <a:gd name="connsiteY11" fmla="*/ 1091738 h 1091738"/>
              <a:gd name="connsiteX12" fmla="*/ 0 w 4965469"/>
              <a:gd name="connsiteY12" fmla="*/ 1080654 h 109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469" h="1091738">
                <a:moveTo>
                  <a:pt x="0" y="1080654"/>
                </a:moveTo>
                <a:lnTo>
                  <a:pt x="166254" y="831272"/>
                </a:lnTo>
                <a:lnTo>
                  <a:pt x="637309" y="387927"/>
                </a:lnTo>
                <a:lnTo>
                  <a:pt x="1119447" y="354676"/>
                </a:lnTo>
                <a:lnTo>
                  <a:pt x="1601585" y="0"/>
                </a:lnTo>
                <a:lnTo>
                  <a:pt x="2571403" y="315883"/>
                </a:lnTo>
                <a:lnTo>
                  <a:pt x="3009207" y="138545"/>
                </a:lnTo>
                <a:lnTo>
                  <a:pt x="3530138" y="88669"/>
                </a:lnTo>
                <a:lnTo>
                  <a:pt x="3745576" y="19223"/>
                </a:lnTo>
                <a:lnTo>
                  <a:pt x="4477789" y="20782"/>
                </a:lnTo>
                <a:lnTo>
                  <a:pt x="4959927" y="20031"/>
                </a:lnTo>
                <a:cubicBezTo>
                  <a:pt x="4961774" y="407958"/>
                  <a:pt x="4963622" y="703811"/>
                  <a:pt x="4965469" y="1091738"/>
                </a:cubicBezTo>
                <a:lnTo>
                  <a:pt x="0" y="1080654"/>
                </a:lnTo>
                <a:close/>
              </a:path>
            </a:pathLst>
          </a:custGeom>
          <a:gradFill>
            <a:gsLst>
              <a:gs pos="0">
                <a:srgbClr val="FF7C80">
                  <a:alpha val="52000"/>
                </a:srgbClr>
              </a:gs>
              <a:gs pos="100000">
                <a:srgbClr val="FF7C80">
                  <a:alpha val="37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 7"/>
          <p:cNvSpPr/>
          <p:nvPr/>
        </p:nvSpPr>
        <p:spPr>
          <a:xfrm>
            <a:off x="3979025" y="3574473"/>
            <a:ext cx="1252451" cy="149629"/>
          </a:xfrm>
          <a:custGeom>
            <a:avLst/>
            <a:gdLst>
              <a:gd name="connsiteX0" fmla="*/ 0 w 1252451"/>
              <a:gd name="connsiteY0" fmla="*/ 127462 h 138545"/>
              <a:gd name="connsiteX1" fmla="*/ 487680 w 1252451"/>
              <a:gd name="connsiteY1" fmla="*/ 94211 h 138545"/>
              <a:gd name="connsiteX2" fmla="*/ 980902 w 1252451"/>
              <a:gd name="connsiteY2" fmla="*/ 0 h 138545"/>
              <a:gd name="connsiteX3" fmla="*/ 1252451 w 1252451"/>
              <a:gd name="connsiteY3" fmla="*/ 138545 h 138545"/>
              <a:gd name="connsiteX4" fmla="*/ 0 w 1252451"/>
              <a:gd name="connsiteY4" fmla="*/ 127462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451" h="138545">
                <a:moveTo>
                  <a:pt x="0" y="127462"/>
                </a:moveTo>
                <a:lnTo>
                  <a:pt x="487680" y="94211"/>
                </a:lnTo>
                <a:lnTo>
                  <a:pt x="980902" y="0"/>
                </a:lnTo>
                <a:lnTo>
                  <a:pt x="1252451" y="138545"/>
                </a:lnTo>
                <a:lnTo>
                  <a:pt x="0" y="127462"/>
                </a:lnTo>
                <a:close/>
              </a:path>
            </a:pathLst>
          </a:custGeom>
          <a:gradFill>
            <a:gsLst>
              <a:gs pos="0">
                <a:srgbClr val="FF7C80">
                  <a:alpha val="51000"/>
                </a:srgbClr>
              </a:gs>
              <a:gs pos="100000">
                <a:srgbClr val="FF7C80">
                  <a:alpha val="56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5785658" y="3504856"/>
            <a:ext cx="2050473" cy="238298"/>
          </a:xfrm>
          <a:custGeom>
            <a:avLst/>
            <a:gdLst>
              <a:gd name="connsiteX0" fmla="*/ 0 w 2050473"/>
              <a:gd name="connsiteY0" fmla="*/ 216131 h 238298"/>
              <a:gd name="connsiteX1" fmla="*/ 121920 w 2050473"/>
              <a:gd name="connsiteY1" fmla="*/ 166254 h 238298"/>
              <a:gd name="connsiteX2" fmla="*/ 1097280 w 2050473"/>
              <a:gd name="connsiteY2" fmla="*/ 0 h 238298"/>
              <a:gd name="connsiteX3" fmla="*/ 1590502 w 2050473"/>
              <a:gd name="connsiteY3" fmla="*/ 49876 h 238298"/>
              <a:gd name="connsiteX4" fmla="*/ 2050473 w 2050473"/>
              <a:gd name="connsiteY4" fmla="*/ 33251 h 238298"/>
              <a:gd name="connsiteX5" fmla="*/ 2050473 w 2050473"/>
              <a:gd name="connsiteY5" fmla="*/ 238298 h 238298"/>
              <a:gd name="connsiteX6" fmla="*/ 0 w 2050473"/>
              <a:gd name="connsiteY6" fmla="*/ 216131 h 23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473" h="238298">
                <a:moveTo>
                  <a:pt x="0" y="216131"/>
                </a:moveTo>
                <a:lnTo>
                  <a:pt x="121920" y="166254"/>
                </a:lnTo>
                <a:lnTo>
                  <a:pt x="1097280" y="0"/>
                </a:lnTo>
                <a:lnTo>
                  <a:pt x="1590502" y="49876"/>
                </a:lnTo>
                <a:lnTo>
                  <a:pt x="2050473" y="33251"/>
                </a:lnTo>
                <a:lnTo>
                  <a:pt x="2050473" y="238298"/>
                </a:lnTo>
                <a:lnTo>
                  <a:pt x="0" y="216131"/>
                </a:lnTo>
                <a:close/>
              </a:path>
            </a:pathLst>
          </a:custGeom>
          <a:gradFill>
            <a:gsLst>
              <a:gs pos="0">
                <a:srgbClr val="FF7C80">
                  <a:alpha val="45000"/>
                </a:srgbClr>
              </a:gs>
              <a:gs pos="100000">
                <a:srgbClr val="FF7C80">
                  <a:alpha val="34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3" name="Group 12"/>
          <p:cNvGrpSpPr/>
          <p:nvPr/>
        </p:nvGrpSpPr>
        <p:grpSpPr>
          <a:xfrm>
            <a:off x="4952365" y="1159232"/>
            <a:ext cx="3247444" cy="3687912"/>
            <a:chOff x="4952365" y="1159232"/>
            <a:chExt cx="3247444" cy="3687912"/>
          </a:xfrm>
        </p:grpSpPr>
        <p:sp>
          <p:nvSpPr>
            <p:cNvPr id="5" name="TextBox 4"/>
            <p:cNvSpPr txBox="1"/>
            <p:nvPr/>
          </p:nvSpPr>
          <p:spPr>
            <a:xfrm>
              <a:off x="5914499" y="1159232"/>
              <a:ext cx="228531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 smtClean="0"/>
                <a:t>By 2024 Level 1 Curtailment  occurs at 5% risk: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200" dirty="0" smtClean="0"/>
                <a:t>50% Irrigation Curtailment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200" dirty="0" smtClean="0"/>
                <a:t>30% Urban Curtailment</a:t>
              </a:r>
              <a:endParaRPr lang="en-ZA" sz="1200" dirty="0"/>
            </a:p>
          </p:txBody>
        </p:sp>
        <p:cxnSp>
          <p:nvCxnSpPr>
            <p:cNvPr id="54" name="Straight Arrow Connector 53"/>
            <p:cNvCxnSpPr>
              <a:endCxn id="66" idx="0"/>
            </p:cNvCxnSpPr>
            <p:nvPr/>
          </p:nvCxnSpPr>
          <p:spPr>
            <a:xfrm flipH="1">
              <a:off x="4952365" y="1990229"/>
              <a:ext cx="1925674" cy="2856915"/>
            </a:xfrm>
            <a:prstGeom prst="straightConnector1">
              <a:avLst/>
            </a:prstGeom>
            <a:ln w="3175">
              <a:solidFill>
                <a:schemeClr val="tx1">
                  <a:alpha val="52000"/>
                </a:schemeClr>
              </a:solidFill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1069264" y="1070972"/>
            <a:ext cx="355256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Calibri"/>
              </a:rPr>
              <a:t>High Demand Scenario 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Calibri"/>
              </a:rPr>
              <a:t>Desalination Jan-2022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Calibri"/>
              </a:rPr>
              <a:t>LHWP not implemented</a:t>
            </a:r>
          </a:p>
        </p:txBody>
      </p:sp>
    </p:spTree>
    <p:extLst>
      <p:ext uri="{BB962C8B-B14F-4D97-AF65-F5344CB8AC3E}">
        <p14:creationId xmlns:p14="http://schemas.microsoft.com/office/powerpoint/2010/main" val="10808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256689"/>
              </p:ext>
            </p:extLst>
          </p:nvPr>
        </p:nvGraphicFramePr>
        <p:xfrm>
          <a:off x="94970" y="1434305"/>
          <a:ext cx="8915960" cy="491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20" y="-95567"/>
            <a:ext cx="8572500" cy="1143000"/>
          </a:xfrm>
        </p:spPr>
        <p:txBody>
          <a:bodyPr anchor="ctr" anchorCtr="0"/>
          <a:lstStyle/>
          <a:p>
            <a:r>
              <a:rPr lang="en-ZA" sz="2800" cap="none" dirty="0" smtClean="0">
                <a:solidFill>
                  <a:schemeClr val="accent3">
                    <a:lumMod val="75000"/>
                  </a:schemeClr>
                </a:solidFill>
              </a:rPr>
              <a:t>Preliminary Water </a:t>
            </a:r>
            <a:r>
              <a:rPr lang="en-ZA" sz="2800" cap="none" dirty="0">
                <a:solidFill>
                  <a:schemeClr val="accent3">
                    <a:lumMod val="75000"/>
                  </a:schemeClr>
                </a:solidFill>
              </a:rPr>
              <a:t>Balance </a:t>
            </a:r>
            <a:r>
              <a:rPr lang="en-ZA" sz="2800" cap="none" dirty="0" smtClean="0">
                <a:solidFill>
                  <a:schemeClr val="accent3">
                    <a:lumMod val="75000"/>
                  </a:schemeClr>
                </a:solidFill>
              </a:rPr>
              <a:t>(February 2018)</a:t>
            </a:r>
            <a:endParaRPr lang="en-ZA" sz="28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421186" y="5932512"/>
            <a:ext cx="388938" cy="3933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984738" y="5959613"/>
            <a:ext cx="3964952" cy="33855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First transfer from LHWP Phase </a:t>
            </a:r>
            <a:r>
              <a:rPr lang="en-US" sz="1600" dirty="0" smtClean="0">
                <a:solidFill>
                  <a:schemeClr val="tx1"/>
                </a:solidFill>
              </a:rPr>
              <a:t>II – Dec 2025 </a:t>
            </a:r>
            <a:endParaRPr lang="en-ZA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 flipV="1">
            <a:off x="4615655" y="6118557"/>
            <a:ext cx="369083" cy="10333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99558" y="1670553"/>
            <a:ext cx="1836644" cy="3910594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397000" y="3244193"/>
            <a:ext cx="720880" cy="54888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200" dirty="0" smtClean="0">
                <a:solidFill>
                  <a:sysClr val="windowText" lastClr="000000"/>
                </a:solidFill>
              </a:rPr>
              <a:t>System </a:t>
            </a:r>
          </a:p>
          <a:p>
            <a:pPr algn="ctr">
              <a:defRPr/>
            </a:pPr>
            <a:r>
              <a:rPr lang="en-ZA" sz="1200" dirty="0" smtClean="0">
                <a:solidFill>
                  <a:sysClr val="windowText" lastClr="000000"/>
                </a:solidFill>
              </a:rPr>
              <a:t>Yield</a:t>
            </a:r>
            <a:endParaRPr lang="en-ZA" sz="120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709988" y="4243388"/>
            <a:ext cx="4921372" cy="1199356"/>
          </a:xfrm>
          <a:custGeom>
            <a:avLst/>
            <a:gdLst>
              <a:gd name="connsiteX0" fmla="*/ 0 w 5715788"/>
              <a:gd name="connsiteY0" fmla="*/ 0 h 1823237"/>
              <a:gd name="connsiteX1" fmla="*/ 778092 w 5715788"/>
              <a:gd name="connsiteY1" fmla="*/ 1016631 h 1823237"/>
              <a:gd name="connsiteX2" fmla="*/ 959836 w 5715788"/>
              <a:gd name="connsiteY2" fmla="*/ 1272209 h 1823237"/>
              <a:gd name="connsiteX3" fmla="*/ 1141580 w 5715788"/>
              <a:gd name="connsiteY3" fmla="*/ 1510748 h 1823237"/>
              <a:gd name="connsiteX4" fmla="*/ 1351722 w 5715788"/>
              <a:gd name="connsiteY4" fmla="*/ 1607299 h 1823237"/>
              <a:gd name="connsiteX5" fmla="*/ 2112775 w 5715788"/>
              <a:gd name="connsiteY5" fmla="*/ 1692492 h 1823237"/>
              <a:gd name="connsiteX6" fmla="*/ 5401207 w 5715788"/>
              <a:gd name="connsiteY6" fmla="*/ 1811761 h 1823237"/>
              <a:gd name="connsiteX7" fmla="*/ 5395528 w 5715788"/>
              <a:gd name="connsiteY7" fmla="*/ 1811761 h 1823237"/>
              <a:gd name="connsiteX0" fmla="*/ 0 w 6021369"/>
              <a:gd name="connsiteY0" fmla="*/ 0 h 1843419"/>
              <a:gd name="connsiteX1" fmla="*/ 778092 w 6021369"/>
              <a:gd name="connsiteY1" fmla="*/ 1016631 h 1843419"/>
              <a:gd name="connsiteX2" fmla="*/ 959836 w 6021369"/>
              <a:gd name="connsiteY2" fmla="*/ 1272209 h 1843419"/>
              <a:gd name="connsiteX3" fmla="*/ 1141580 w 6021369"/>
              <a:gd name="connsiteY3" fmla="*/ 1510748 h 1843419"/>
              <a:gd name="connsiteX4" fmla="*/ 1351722 w 6021369"/>
              <a:gd name="connsiteY4" fmla="*/ 1607299 h 1843419"/>
              <a:gd name="connsiteX5" fmla="*/ 2112775 w 6021369"/>
              <a:gd name="connsiteY5" fmla="*/ 1692492 h 1843419"/>
              <a:gd name="connsiteX6" fmla="*/ 5401207 w 6021369"/>
              <a:gd name="connsiteY6" fmla="*/ 1811761 h 1843419"/>
              <a:gd name="connsiteX7" fmla="*/ 5883966 w 6021369"/>
              <a:gd name="connsiteY7" fmla="*/ 1840159 h 1843419"/>
              <a:gd name="connsiteX0" fmla="*/ 0 w 6255551"/>
              <a:gd name="connsiteY0" fmla="*/ 0 h 1859250"/>
              <a:gd name="connsiteX1" fmla="*/ 778092 w 6255551"/>
              <a:gd name="connsiteY1" fmla="*/ 1016631 h 1859250"/>
              <a:gd name="connsiteX2" fmla="*/ 959836 w 6255551"/>
              <a:gd name="connsiteY2" fmla="*/ 1272209 h 1859250"/>
              <a:gd name="connsiteX3" fmla="*/ 1141580 w 6255551"/>
              <a:gd name="connsiteY3" fmla="*/ 1510748 h 1859250"/>
              <a:gd name="connsiteX4" fmla="*/ 1351722 w 6255551"/>
              <a:gd name="connsiteY4" fmla="*/ 1607299 h 1859250"/>
              <a:gd name="connsiteX5" fmla="*/ 2112775 w 6255551"/>
              <a:gd name="connsiteY5" fmla="*/ 1692492 h 1859250"/>
              <a:gd name="connsiteX6" fmla="*/ 5401207 w 6255551"/>
              <a:gd name="connsiteY6" fmla="*/ 1811761 h 1859250"/>
              <a:gd name="connsiteX7" fmla="*/ 6162261 w 6255551"/>
              <a:gd name="connsiteY7" fmla="*/ 1857197 h 1859250"/>
              <a:gd name="connsiteX0" fmla="*/ 0 w 6181018"/>
              <a:gd name="connsiteY0" fmla="*/ 0 h 1859250"/>
              <a:gd name="connsiteX1" fmla="*/ 778092 w 6181018"/>
              <a:gd name="connsiteY1" fmla="*/ 1016631 h 1859250"/>
              <a:gd name="connsiteX2" fmla="*/ 959836 w 6181018"/>
              <a:gd name="connsiteY2" fmla="*/ 1272209 h 1859250"/>
              <a:gd name="connsiteX3" fmla="*/ 1141580 w 6181018"/>
              <a:gd name="connsiteY3" fmla="*/ 1510748 h 1859250"/>
              <a:gd name="connsiteX4" fmla="*/ 1351722 w 6181018"/>
              <a:gd name="connsiteY4" fmla="*/ 1607299 h 1859250"/>
              <a:gd name="connsiteX5" fmla="*/ 2112775 w 6181018"/>
              <a:gd name="connsiteY5" fmla="*/ 1692492 h 1859250"/>
              <a:gd name="connsiteX6" fmla="*/ 5401207 w 6181018"/>
              <a:gd name="connsiteY6" fmla="*/ 1811761 h 1859250"/>
              <a:gd name="connsiteX7" fmla="*/ 6077068 w 6181018"/>
              <a:gd name="connsiteY7" fmla="*/ 1857197 h 1859250"/>
              <a:gd name="connsiteX0" fmla="*/ 0 w 6161503"/>
              <a:gd name="connsiteY0" fmla="*/ 0 h 1848574"/>
              <a:gd name="connsiteX1" fmla="*/ 778092 w 6161503"/>
              <a:gd name="connsiteY1" fmla="*/ 1016631 h 1848574"/>
              <a:gd name="connsiteX2" fmla="*/ 959836 w 6161503"/>
              <a:gd name="connsiteY2" fmla="*/ 1272209 h 1848574"/>
              <a:gd name="connsiteX3" fmla="*/ 1141580 w 6161503"/>
              <a:gd name="connsiteY3" fmla="*/ 1510748 h 1848574"/>
              <a:gd name="connsiteX4" fmla="*/ 1351722 w 6161503"/>
              <a:gd name="connsiteY4" fmla="*/ 1607299 h 1848574"/>
              <a:gd name="connsiteX5" fmla="*/ 2112775 w 6161503"/>
              <a:gd name="connsiteY5" fmla="*/ 1692492 h 1848574"/>
              <a:gd name="connsiteX6" fmla="*/ 5401207 w 6161503"/>
              <a:gd name="connsiteY6" fmla="*/ 1811761 h 1848574"/>
              <a:gd name="connsiteX7" fmla="*/ 6054350 w 6161503"/>
              <a:gd name="connsiteY7" fmla="*/ 1845838 h 1848574"/>
              <a:gd name="connsiteX0" fmla="*/ 0 w 6077068"/>
              <a:gd name="connsiteY0" fmla="*/ 0 h 1840159"/>
              <a:gd name="connsiteX1" fmla="*/ 778092 w 6077068"/>
              <a:gd name="connsiteY1" fmla="*/ 1016631 h 1840159"/>
              <a:gd name="connsiteX2" fmla="*/ 959836 w 6077068"/>
              <a:gd name="connsiteY2" fmla="*/ 1272209 h 1840159"/>
              <a:gd name="connsiteX3" fmla="*/ 1141580 w 6077068"/>
              <a:gd name="connsiteY3" fmla="*/ 1510748 h 1840159"/>
              <a:gd name="connsiteX4" fmla="*/ 1351722 w 6077068"/>
              <a:gd name="connsiteY4" fmla="*/ 1607299 h 1840159"/>
              <a:gd name="connsiteX5" fmla="*/ 2112775 w 6077068"/>
              <a:gd name="connsiteY5" fmla="*/ 1692492 h 1840159"/>
              <a:gd name="connsiteX6" fmla="*/ 5401207 w 6077068"/>
              <a:gd name="connsiteY6" fmla="*/ 1811761 h 1840159"/>
              <a:gd name="connsiteX7" fmla="*/ 6077068 w 6077068"/>
              <a:gd name="connsiteY7" fmla="*/ 1840159 h 1840159"/>
              <a:gd name="connsiteX0" fmla="*/ 0 w 6095951"/>
              <a:gd name="connsiteY0" fmla="*/ 0 h 1840159"/>
              <a:gd name="connsiteX1" fmla="*/ 778092 w 6095951"/>
              <a:gd name="connsiteY1" fmla="*/ 1016631 h 1840159"/>
              <a:gd name="connsiteX2" fmla="*/ 959836 w 6095951"/>
              <a:gd name="connsiteY2" fmla="*/ 1272209 h 1840159"/>
              <a:gd name="connsiteX3" fmla="*/ 1141580 w 6095951"/>
              <a:gd name="connsiteY3" fmla="*/ 1510748 h 1840159"/>
              <a:gd name="connsiteX4" fmla="*/ 1351722 w 6095951"/>
              <a:gd name="connsiteY4" fmla="*/ 1607299 h 1840159"/>
              <a:gd name="connsiteX5" fmla="*/ 2112775 w 6095951"/>
              <a:gd name="connsiteY5" fmla="*/ 1692492 h 1840159"/>
              <a:gd name="connsiteX6" fmla="*/ 5401207 w 6095951"/>
              <a:gd name="connsiteY6" fmla="*/ 1811761 h 1840159"/>
              <a:gd name="connsiteX7" fmla="*/ 6095951 w 6095951"/>
              <a:gd name="connsiteY7" fmla="*/ 1840159 h 1840159"/>
              <a:gd name="connsiteX0" fmla="*/ 0 w 5765493"/>
              <a:gd name="connsiteY0" fmla="*/ 0 h 1411534"/>
              <a:gd name="connsiteX1" fmla="*/ 447634 w 5765493"/>
              <a:gd name="connsiteY1" fmla="*/ 588006 h 1411534"/>
              <a:gd name="connsiteX2" fmla="*/ 629378 w 5765493"/>
              <a:gd name="connsiteY2" fmla="*/ 843584 h 1411534"/>
              <a:gd name="connsiteX3" fmla="*/ 811122 w 5765493"/>
              <a:gd name="connsiteY3" fmla="*/ 1082123 h 1411534"/>
              <a:gd name="connsiteX4" fmla="*/ 1021264 w 5765493"/>
              <a:gd name="connsiteY4" fmla="*/ 1178674 h 1411534"/>
              <a:gd name="connsiteX5" fmla="*/ 1782317 w 5765493"/>
              <a:gd name="connsiteY5" fmla="*/ 1263867 h 1411534"/>
              <a:gd name="connsiteX6" fmla="*/ 5070749 w 5765493"/>
              <a:gd name="connsiteY6" fmla="*/ 1383136 h 1411534"/>
              <a:gd name="connsiteX7" fmla="*/ 5765493 w 5765493"/>
              <a:gd name="connsiteY7" fmla="*/ 1411534 h 14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93" h="1411534">
                <a:moveTo>
                  <a:pt x="0" y="0"/>
                </a:moveTo>
                <a:lnTo>
                  <a:pt x="447634" y="588006"/>
                </a:lnTo>
                <a:cubicBezTo>
                  <a:pt x="552530" y="728603"/>
                  <a:pt x="568797" y="761231"/>
                  <a:pt x="629378" y="843584"/>
                </a:cubicBezTo>
                <a:cubicBezTo>
                  <a:pt x="689959" y="925937"/>
                  <a:pt x="745808" y="1026275"/>
                  <a:pt x="811122" y="1082123"/>
                </a:cubicBezTo>
                <a:cubicBezTo>
                  <a:pt x="876436" y="1137971"/>
                  <a:pt x="859398" y="1148383"/>
                  <a:pt x="1021264" y="1178674"/>
                </a:cubicBezTo>
                <a:cubicBezTo>
                  <a:pt x="1183130" y="1208965"/>
                  <a:pt x="1107403" y="1229790"/>
                  <a:pt x="1782317" y="1263867"/>
                </a:cubicBezTo>
                <a:cubicBezTo>
                  <a:pt x="2457231" y="1297944"/>
                  <a:pt x="4406886" y="1358525"/>
                  <a:pt x="5070749" y="1383136"/>
                </a:cubicBezTo>
                <a:lnTo>
                  <a:pt x="5765493" y="1411534"/>
                </a:lnTo>
              </a:path>
            </a:pathLst>
          </a:custGeom>
          <a:noFill/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840412" y="4403725"/>
            <a:ext cx="2312988" cy="57785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400" dirty="0">
                <a:solidFill>
                  <a:sysClr val="windowText" lastClr="000000"/>
                </a:solidFill>
              </a:rPr>
              <a:t>Yield increases due to desalination of mine water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30850" y="4200089"/>
            <a:ext cx="0" cy="109624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3" idx="1"/>
          </p:cNvCxnSpPr>
          <p:nvPr/>
        </p:nvCxnSpPr>
        <p:spPr>
          <a:xfrm flipH="1">
            <a:off x="5530850" y="4692650"/>
            <a:ext cx="309562" cy="100012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33400" y="871538"/>
          <a:ext cx="8000999" cy="51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957"/>
                <a:gridCol w="2382715"/>
                <a:gridCol w="1838092"/>
                <a:gridCol w="1525235"/>
              </a:tblGrid>
              <a:tr h="423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</a:t>
                      </a:r>
                      <a:r>
                        <a:rPr lang="en-US" sz="1400" baseline="0" dirty="0" smtClean="0"/>
                        <a:t>h with target WC/</a:t>
                      </a:r>
                      <a:r>
                        <a:rPr lang="en-US" sz="1400" baseline="0" dirty="0" err="1" smtClean="0"/>
                        <a:t>WDM</a:t>
                      </a:r>
                      <a:endParaRPr lang="en-ZA" sz="1400" dirty="0" smtClean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Desalination for urban use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(from January 2022)</a:t>
                      </a:r>
                      <a:endParaRPr lang="en-ZA" sz="1400" dirty="0" smtClean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Unlawful removed </a:t>
                      </a:r>
                      <a:endParaRPr lang="en-ZA" sz="1400" dirty="0"/>
                    </a:p>
                  </a:txBody>
                  <a:tcPr marL="91431" marR="91431" marT="45755" marB="45755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Re-use (Tshwane</a:t>
                      </a:r>
                      <a:r>
                        <a:rPr lang="en-ZA" sz="1400" baseline="0" dirty="0" smtClean="0"/>
                        <a:t> )</a:t>
                      </a:r>
                      <a:endParaRPr lang="en-ZA" sz="1400" dirty="0"/>
                    </a:p>
                  </a:txBody>
                  <a:tcPr marL="91431" marR="91431" marT="45755" marB="45755" anchor="ctr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447088" y="3135313"/>
            <a:ext cx="0" cy="11080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640012" y="3455192"/>
            <a:ext cx="2774949" cy="814389"/>
          </a:xfrm>
          <a:custGeom>
            <a:avLst/>
            <a:gdLst>
              <a:gd name="connsiteX0" fmla="*/ 0 w 323850"/>
              <a:gd name="connsiteY0" fmla="*/ 173831 h 183356"/>
              <a:gd name="connsiteX1" fmla="*/ 173831 w 323850"/>
              <a:gd name="connsiteY1" fmla="*/ 52387 h 183356"/>
              <a:gd name="connsiteX2" fmla="*/ 323850 w 323850"/>
              <a:gd name="connsiteY2" fmla="*/ 0 h 183356"/>
              <a:gd name="connsiteX3" fmla="*/ 261937 w 323850"/>
              <a:gd name="connsiteY3" fmla="*/ 183356 h 183356"/>
              <a:gd name="connsiteX4" fmla="*/ 0 w 323850"/>
              <a:gd name="connsiteY4" fmla="*/ 173831 h 183356"/>
              <a:gd name="connsiteX0" fmla="*/ 0 w 500064"/>
              <a:gd name="connsiteY0" fmla="*/ 250082 h 259607"/>
              <a:gd name="connsiteX1" fmla="*/ 173831 w 500064"/>
              <a:gd name="connsiteY1" fmla="*/ 128638 h 259607"/>
              <a:gd name="connsiteX2" fmla="*/ 323850 w 500064"/>
              <a:gd name="connsiteY2" fmla="*/ 76251 h 259607"/>
              <a:gd name="connsiteX3" fmla="*/ 500062 w 500064"/>
              <a:gd name="connsiteY3" fmla="*/ 51 h 259607"/>
              <a:gd name="connsiteX4" fmla="*/ 261937 w 500064"/>
              <a:gd name="connsiteY4" fmla="*/ 259607 h 259607"/>
              <a:gd name="connsiteX5" fmla="*/ 0 w 500064"/>
              <a:gd name="connsiteY5" fmla="*/ 250082 h 259607"/>
              <a:gd name="connsiteX0" fmla="*/ 0 w 500064"/>
              <a:gd name="connsiteY0" fmla="*/ 250082 h 250082"/>
              <a:gd name="connsiteX1" fmla="*/ 173831 w 500064"/>
              <a:gd name="connsiteY1" fmla="*/ 128638 h 250082"/>
              <a:gd name="connsiteX2" fmla="*/ 323850 w 500064"/>
              <a:gd name="connsiteY2" fmla="*/ 76251 h 250082"/>
              <a:gd name="connsiteX3" fmla="*/ 500062 w 500064"/>
              <a:gd name="connsiteY3" fmla="*/ 51 h 250082"/>
              <a:gd name="connsiteX4" fmla="*/ 421481 w 500064"/>
              <a:gd name="connsiteY4" fmla="*/ 242939 h 250082"/>
              <a:gd name="connsiteX5" fmla="*/ 0 w 500064"/>
              <a:gd name="connsiteY5" fmla="*/ 250082 h 250082"/>
              <a:gd name="connsiteX0" fmla="*/ 0 w 500064"/>
              <a:gd name="connsiteY0" fmla="*/ 250089 h 250089"/>
              <a:gd name="connsiteX1" fmla="*/ 173831 w 500064"/>
              <a:gd name="connsiteY1" fmla="*/ 128645 h 250089"/>
              <a:gd name="connsiteX2" fmla="*/ 323850 w 500064"/>
              <a:gd name="connsiteY2" fmla="*/ 66733 h 250089"/>
              <a:gd name="connsiteX3" fmla="*/ 500062 w 500064"/>
              <a:gd name="connsiteY3" fmla="*/ 58 h 250089"/>
              <a:gd name="connsiteX4" fmla="*/ 421481 w 500064"/>
              <a:gd name="connsiteY4" fmla="*/ 242946 h 250089"/>
              <a:gd name="connsiteX5" fmla="*/ 0 w 500064"/>
              <a:gd name="connsiteY5" fmla="*/ 250089 h 250089"/>
              <a:gd name="connsiteX0" fmla="*/ 19844 w 519908"/>
              <a:gd name="connsiteY0" fmla="*/ 250089 h 250089"/>
              <a:gd name="connsiteX1" fmla="*/ 0 w 519908"/>
              <a:gd name="connsiteY1" fmla="*/ 96895 h 250089"/>
              <a:gd name="connsiteX2" fmla="*/ 343694 w 519908"/>
              <a:gd name="connsiteY2" fmla="*/ 66733 h 250089"/>
              <a:gd name="connsiteX3" fmla="*/ 519906 w 519908"/>
              <a:gd name="connsiteY3" fmla="*/ 58 h 250089"/>
              <a:gd name="connsiteX4" fmla="*/ 441325 w 519908"/>
              <a:gd name="connsiteY4" fmla="*/ 242946 h 250089"/>
              <a:gd name="connsiteX5" fmla="*/ 19844 w 519908"/>
              <a:gd name="connsiteY5" fmla="*/ 250089 h 250089"/>
              <a:gd name="connsiteX0" fmla="*/ 32544 w 519908"/>
              <a:gd name="connsiteY0" fmla="*/ 246914 h 246914"/>
              <a:gd name="connsiteX1" fmla="*/ 0 w 519908"/>
              <a:gd name="connsiteY1" fmla="*/ 96895 h 246914"/>
              <a:gd name="connsiteX2" fmla="*/ 343694 w 519908"/>
              <a:gd name="connsiteY2" fmla="*/ 66733 h 246914"/>
              <a:gd name="connsiteX3" fmla="*/ 519906 w 519908"/>
              <a:gd name="connsiteY3" fmla="*/ 58 h 246914"/>
              <a:gd name="connsiteX4" fmla="*/ 441325 w 519908"/>
              <a:gd name="connsiteY4" fmla="*/ 242946 h 246914"/>
              <a:gd name="connsiteX5" fmla="*/ 32544 w 519908"/>
              <a:gd name="connsiteY5" fmla="*/ 246914 h 246914"/>
              <a:gd name="connsiteX0" fmla="*/ 32544 w 805681"/>
              <a:gd name="connsiteY0" fmla="*/ 320815 h 320815"/>
              <a:gd name="connsiteX1" fmla="*/ 0 w 805681"/>
              <a:gd name="connsiteY1" fmla="*/ 170796 h 320815"/>
              <a:gd name="connsiteX2" fmla="*/ 343694 w 805681"/>
              <a:gd name="connsiteY2" fmla="*/ 140634 h 320815"/>
              <a:gd name="connsiteX3" fmla="*/ 519906 w 805681"/>
              <a:gd name="connsiteY3" fmla="*/ 73959 h 320815"/>
              <a:gd name="connsiteX4" fmla="*/ 805656 w 805681"/>
              <a:gd name="connsiteY4" fmla="*/ 140 h 320815"/>
              <a:gd name="connsiteX5" fmla="*/ 441325 w 805681"/>
              <a:gd name="connsiteY5" fmla="*/ 316847 h 320815"/>
              <a:gd name="connsiteX6" fmla="*/ 32544 w 805681"/>
              <a:gd name="connsiteY6" fmla="*/ 320815 h 320815"/>
              <a:gd name="connsiteX0" fmla="*/ 32544 w 805681"/>
              <a:gd name="connsiteY0" fmla="*/ 320790 h 320790"/>
              <a:gd name="connsiteX1" fmla="*/ 0 w 805681"/>
              <a:gd name="connsiteY1" fmla="*/ 170771 h 320790"/>
              <a:gd name="connsiteX2" fmla="*/ 343694 w 805681"/>
              <a:gd name="connsiteY2" fmla="*/ 140609 h 320790"/>
              <a:gd name="connsiteX3" fmla="*/ 523081 w 805681"/>
              <a:gd name="connsiteY3" fmla="*/ 92984 h 320790"/>
              <a:gd name="connsiteX4" fmla="*/ 805656 w 805681"/>
              <a:gd name="connsiteY4" fmla="*/ 115 h 320790"/>
              <a:gd name="connsiteX5" fmla="*/ 441325 w 805681"/>
              <a:gd name="connsiteY5" fmla="*/ 316822 h 320790"/>
              <a:gd name="connsiteX6" fmla="*/ 32544 w 805681"/>
              <a:gd name="connsiteY6" fmla="*/ 320790 h 320790"/>
              <a:gd name="connsiteX0" fmla="*/ 32544 w 913624"/>
              <a:gd name="connsiteY0" fmla="*/ 374725 h 374725"/>
              <a:gd name="connsiteX1" fmla="*/ 0 w 913624"/>
              <a:gd name="connsiteY1" fmla="*/ 224706 h 374725"/>
              <a:gd name="connsiteX2" fmla="*/ 343694 w 913624"/>
              <a:gd name="connsiteY2" fmla="*/ 194544 h 374725"/>
              <a:gd name="connsiteX3" fmla="*/ 523081 w 913624"/>
              <a:gd name="connsiteY3" fmla="*/ 146919 h 374725"/>
              <a:gd name="connsiteX4" fmla="*/ 913606 w 913624"/>
              <a:gd name="connsiteY4" fmla="*/ 75 h 374725"/>
              <a:gd name="connsiteX5" fmla="*/ 441325 w 913624"/>
              <a:gd name="connsiteY5" fmla="*/ 370757 h 374725"/>
              <a:gd name="connsiteX6" fmla="*/ 32544 w 913624"/>
              <a:gd name="connsiteY6" fmla="*/ 374725 h 374725"/>
              <a:gd name="connsiteX0" fmla="*/ 32544 w 913624"/>
              <a:gd name="connsiteY0" fmla="*/ 374725 h 392982"/>
              <a:gd name="connsiteX1" fmla="*/ 0 w 913624"/>
              <a:gd name="connsiteY1" fmla="*/ 224706 h 392982"/>
              <a:gd name="connsiteX2" fmla="*/ 343694 w 913624"/>
              <a:gd name="connsiteY2" fmla="*/ 194544 h 392982"/>
              <a:gd name="connsiteX3" fmla="*/ 523081 w 913624"/>
              <a:gd name="connsiteY3" fmla="*/ 146919 h 392982"/>
              <a:gd name="connsiteX4" fmla="*/ 913606 w 913624"/>
              <a:gd name="connsiteY4" fmla="*/ 75 h 392982"/>
              <a:gd name="connsiteX5" fmla="*/ 793750 w 913624"/>
              <a:gd name="connsiteY5" fmla="*/ 392982 h 392982"/>
              <a:gd name="connsiteX6" fmla="*/ 32544 w 913624"/>
              <a:gd name="connsiteY6" fmla="*/ 374725 h 392982"/>
              <a:gd name="connsiteX0" fmla="*/ 32544 w 913624"/>
              <a:gd name="connsiteY0" fmla="*/ 374725 h 392982"/>
              <a:gd name="connsiteX1" fmla="*/ 0 w 913624"/>
              <a:gd name="connsiteY1" fmla="*/ 224706 h 392982"/>
              <a:gd name="connsiteX2" fmla="*/ 343694 w 913624"/>
              <a:gd name="connsiteY2" fmla="*/ 194544 h 392982"/>
              <a:gd name="connsiteX3" fmla="*/ 523081 w 913624"/>
              <a:gd name="connsiteY3" fmla="*/ 146919 h 392982"/>
              <a:gd name="connsiteX4" fmla="*/ 913606 w 913624"/>
              <a:gd name="connsiteY4" fmla="*/ 75 h 392982"/>
              <a:gd name="connsiteX5" fmla="*/ 793750 w 913624"/>
              <a:gd name="connsiteY5" fmla="*/ 392982 h 392982"/>
              <a:gd name="connsiteX6" fmla="*/ 443705 w 913624"/>
              <a:gd name="connsiteY6" fmla="*/ 387425 h 392982"/>
              <a:gd name="connsiteX7" fmla="*/ 32544 w 913624"/>
              <a:gd name="connsiteY7" fmla="*/ 374725 h 392982"/>
              <a:gd name="connsiteX0" fmla="*/ 32544 w 913624"/>
              <a:gd name="connsiteY0" fmla="*/ 374725 h 392982"/>
              <a:gd name="connsiteX1" fmla="*/ 0 w 913624"/>
              <a:gd name="connsiteY1" fmla="*/ 224706 h 392982"/>
              <a:gd name="connsiteX2" fmla="*/ 343694 w 913624"/>
              <a:gd name="connsiteY2" fmla="*/ 194544 h 392982"/>
              <a:gd name="connsiteX3" fmla="*/ 523081 w 913624"/>
              <a:gd name="connsiteY3" fmla="*/ 146919 h 392982"/>
              <a:gd name="connsiteX4" fmla="*/ 913606 w 913624"/>
              <a:gd name="connsiteY4" fmla="*/ 75 h 392982"/>
              <a:gd name="connsiteX5" fmla="*/ 793750 w 913624"/>
              <a:gd name="connsiteY5" fmla="*/ 392982 h 392982"/>
              <a:gd name="connsiteX6" fmla="*/ 437355 w 913624"/>
              <a:gd name="connsiteY6" fmla="*/ 374725 h 392982"/>
              <a:gd name="connsiteX7" fmla="*/ 32544 w 913624"/>
              <a:gd name="connsiteY7" fmla="*/ 374725 h 392982"/>
              <a:gd name="connsiteX0" fmla="*/ 32544 w 913624"/>
              <a:gd name="connsiteY0" fmla="*/ 384245 h 402502"/>
              <a:gd name="connsiteX1" fmla="*/ 0 w 913624"/>
              <a:gd name="connsiteY1" fmla="*/ 234226 h 402502"/>
              <a:gd name="connsiteX2" fmla="*/ 343694 w 913624"/>
              <a:gd name="connsiteY2" fmla="*/ 204064 h 402502"/>
              <a:gd name="connsiteX3" fmla="*/ 523081 w 913624"/>
              <a:gd name="connsiteY3" fmla="*/ 156439 h 402502"/>
              <a:gd name="connsiteX4" fmla="*/ 913606 w 913624"/>
              <a:gd name="connsiteY4" fmla="*/ 70 h 402502"/>
              <a:gd name="connsiteX5" fmla="*/ 793750 w 913624"/>
              <a:gd name="connsiteY5" fmla="*/ 402502 h 402502"/>
              <a:gd name="connsiteX6" fmla="*/ 437355 w 913624"/>
              <a:gd name="connsiteY6" fmla="*/ 384245 h 402502"/>
              <a:gd name="connsiteX7" fmla="*/ 32544 w 913624"/>
              <a:gd name="connsiteY7" fmla="*/ 384245 h 402502"/>
              <a:gd name="connsiteX0" fmla="*/ 32544 w 913630"/>
              <a:gd name="connsiteY0" fmla="*/ 384262 h 402519"/>
              <a:gd name="connsiteX1" fmla="*/ 0 w 913630"/>
              <a:gd name="connsiteY1" fmla="*/ 234243 h 402519"/>
              <a:gd name="connsiteX2" fmla="*/ 343694 w 913630"/>
              <a:gd name="connsiteY2" fmla="*/ 204081 h 402519"/>
              <a:gd name="connsiteX3" fmla="*/ 608806 w 913630"/>
              <a:gd name="connsiteY3" fmla="*/ 124706 h 402519"/>
              <a:gd name="connsiteX4" fmla="*/ 913606 w 913630"/>
              <a:gd name="connsiteY4" fmla="*/ 87 h 402519"/>
              <a:gd name="connsiteX5" fmla="*/ 793750 w 913630"/>
              <a:gd name="connsiteY5" fmla="*/ 402519 h 402519"/>
              <a:gd name="connsiteX6" fmla="*/ 437355 w 913630"/>
              <a:gd name="connsiteY6" fmla="*/ 384262 h 402519"/>
              <a:gd name="connsiteX7" fmla="*/ 32544 w 913630"/>
              <a:gd name="connsiteY7" fmla="*/ 384262 h 402519"/>
              <a:gd name="connsiteX0" fmla="*/ 32544 w 913630"/>
              <a:gd name="connsiteY0" fmla="*/ 384269 h 402526"/>
              <a:gd name="connsiteX1" fmla="*/ 0 w 913630"/>
              <a:gd name="connsiteY1" fmla="*/ 234250 h 402526"/>
              <a:gd name="connsiteX2" fmla="*/ 343694 w 913630"/>
              <a:gd name="connsiteY2" fmla="*/ 204088 h 402526"/>
              <a:gd name="connsiteX3" fmla="*/ 608806 w 913630"/>
              <a:gd name="connsiteY3" fmla="*/ 115188 h 402526"/>
              <a:gd name="connsiteX4" fmla="*/ 913606 w 913630"/>
              <a:gd name="connsiteY4" fmla="*/ 94 h 402526"/>
              <a:gd name="connsiteX5" fmla="*/ 793750 w 913630"/>
              <a:gd name="connsiteY5" fmla="*/ 402526 h 402526"/>
              <a:gd name="connsiteX6" fmla="*/ 437355 w 913630"/>
              <a:gd name="connsiteY6" fmla="*/ 384269 h 402526"/>
              <a:gd name="connsiteX7" fmla="*/ 32544 w 913630"/>
              <a:gd name="connsiteY7" fmla="*/ 384269 h 402526"/>
              <a:gd name="connsiteX0" fmla="*/ 45244 w 926330"/>
              <a:gd name="connsiteY0" fmla="*/ 384269 h 402526"/>
              <a:gd name="connsiteX1" fmla="*/ 0 w 926330"/>
              <a:gd name="connsiteY1" fmla="*/ 221550 h 402526"/>
              <a:gd name="connsiteX2" fmla="*/ 356394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45244 w 926330"/>
              <a:gd name="connsiteY7" fmla="*/ 384269 h 402526"/>
              <a:gd name="connsiteX0" fmla="*/ 33338 w 926330"/>
              <a:gd name="connsiteY0" fmla="*/ 374744 h 402526"/>
              <a:gd name="connsiteX1" fmla="*/ 0 w 926330"/>
              <a:gd name="connsiteY1" fmla="*/ 221550 h 402526"/>
              <a:gd name="connsiteX2" fmla="*/ 356394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33338 w 926330"/>
              <a:gd name="connsiteY7" fmla="*/ 374744 h 402526"/>
              <a:gd name="connsiteX0" fmla="*/ 33338 w 926330"/>
              <a:gd name="connsiteY0" fmla="*/ 374744 h 402526"/>
              <a:gd name="connsiteX1" fmla="*/ 0 w 926330"/>
              <a:gd name="connsiteY1" fmla="*/ 221550 h 402526"/>
              <a:gd name="connsiteX2" fmla="*/ 356394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33338 w 926330"/>
              <a:gd name="connsiteY7" fmla="*/ 374744 h 402526"/>
              <a:gd name="connsiteX0" fmla="*/ 33338 w 926330"/>
              <a:gd name="connsiteY0" fmla="*/ 374744 h 402526"/>
              <a:gd name="connsiteX1" fmla="*/ 0 w 926330"/>
              <a:gd name="connsiteY1" fmla="*/ 221550 h 402526"/>
              <a:gd name="connsiteX2" fmla="*/ 356394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33338 w 926330"/>
              <a:gd name="connsiteY7" fmla="*/ 374744 h 402526"/>
              <a:gd name="connsiteX0" fmla="*/ 33338 w 926330"/>
              <a:gd name="connsiteY0" fmla="*/ 374744 h 402526"/>
              <a:gd name="connsiteX1" fmla="*/ 0 w 926330"/>
              <a:gd name="connsiteY1" fmla="*/ 221550 h 402526"/>
              <a:gd name="connsiteX2" fmla="*/ 339726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33338 w 926330"/>
              <a:gd name="connsiteY7" fmla="*/ 374744 h 402526"/>
              <a:gd name="connsiteX0" fmla="*/ 33338 w 926330"/>
              <a:gd name="connsiteY0" fmla="*/ 374744 h 402526"/>
              <a:gd name="connsiteX1" fmla="*/ 0 w 926330"/>
              <a:gd name="connsiteY1" fmla="*/ 221550 h 402526"/>
              <a:gd name="connsiteX2" fmla="*/ 339726 w 926330"/>
              <a:gd name="connsiteY2" fmla="*/ 204088 h 402526"/>
              <a:gd name="connsiteX3" fmla="*/ 621506 w 926330"/>
              <a:gd name="connsiteY3" fmla="*/ 115188 h 402526"/>
              <a:gd name="connsiteX4" fmla="*/ 926306 w 926330"/>
              <a:gd name="connsiteY4" fmla="*/ 94 h 402526"/>
              <a:gd name="connsiteX5" fmla="*/ 806450 w 926330"/>
              <a:gd name="connsiteY5" fmla="*/ 402526 h 402526"/>
              <a:gd name="connsiteX6" fmla="*/ 450055 w 926330"/>
              <a:gd name="connsiteY6" fmla="*/ 384269 h 402526"/>
              <a:gd name="connsiteX7" fmla="*/ 33338 w 926330"/>
              <a:gd name="connsiteY7" fmla="*/ 374744 h 402526"/>
              <a:gd name="connsiteX0" fmla="*/ 33338 w 926322"/>
              <a:gd name="connsiteY0" fmla="*/ 374715 h 402497"/>
              <a:gd name="connsiteX1" fmla="*/ 0 w 926322"/>
              <a:gd name="connsiteY1" fmla="*/ 221521 h 402497"/>
              <a:gd name="connsiteX2" fmla="*/ 339726 w 926322"/>
              <a:gd name="connsiteY2" fmla="*/ 204059 h 402497"/>
              <a:gd name="connsiteX3" fmla="*/ 485775 w 926322"/>
              <a:gd name="connsiteY3" fmla="*/ 172309 h 402497"/>
              <a:gd name="connsiteX4" fmla="*/ 926306 w 926322"/>
              <a:gd name="connsiteY4" fmla="*/ 65 h 402497"/>
              <a:gd name="connsiteX5" fmla="*/ 806450 w 926322"/>
              <a:gd name="connsiteY5" fmla="*/ 402497 h 402497"/>
              <a:gd name="connsiteX6" fmla="*/ 450055 w 926322"/>
              <a:gd name="connsiteY6" fmla="*/ 384240 h 402497"/>
              <a:gd name="connsiteX7" fmla="*/ 33338 w 926322"/>
              <a:gd name="connsiteY7" fmla="*/ 374715 h 402497"/>
              <a:gd name="connsiteX0" fmla="*/ 33338 w 926322"/>
              <a:gd name="connsiteY0" fmla="*/ 374715 h 402497"/>
              <a:gd name="connsiteX1" fmla="*/ 0 w 926322"/>
              <a:gd name="connsiteY1" fmla="*/ 221521 h 402497"/>
              <a:gd name="connsiteX2" fmla="*/ 339726 w 926322"/>
              <a:gd name="connsiteY2" fmla="*/ 204059 h 402497"/>
              <a:gd name="connsiteX3" fmla="*/ 485775 w 926322"/>
              <a:gd name="connsiteY3" fmla="*/ 172309 h 402497"/>
              <a:gd name="connsiteX4" fmla="*/ 926306 w 926322"/>
              <a:gd name="connsiteY4" fmla="*/ 65 h 402497"/>
              <a:gd name="connsiteX5" fmla="*/ 806450 w 926322"/>
              <a:gd name="connsiteY5" fmla="*/ 402497 h 402497"/>
              <a:gd name="connsiteX6" fmla="*/ 450055 w 926322"/>
              <a:gd name="connsiteY6" fmla="*/ 384240 h 402497"/>
              <a:gd name="connsiteX7" fmla="*/ 33338 w 926322"/>
              <a:gd name="connsiteY7" fmla="*/ 374715 h 402497"/>
              <a:gd name="connsiteX0" fmla="*/ 33338 w 926306"/>
              <a:gd name="connsiteY0" fmla="*/ 386737 h 414519"/>
              <a:gd name="connsiteX1" fmla="*/ 0 w 926306"/>
              <a:gd name="connsiteY1" fmla="*/ 233543 h 414519"/>
              <a:gd name="connsiteX2" fmla="*/ 339726 w 926306"/>
              <a:gd name="connsiteY2" fmla="*/ 216081 h 414519"/>
              <a:gd name="connsiteX3" fmla="*/ 485775 w 926306"/>
              <a:gd name="connsiteY3" fmla="*/ 184331 h 414519"/>
              <a:gd name="connsiteX4" fmla="*/ 665955 w 926306"/>
              <a:gd name="connsiteY4" fmla="*/ 112101 h 414519"/>
              <a:gd name="connsiteX5" fmla="*/ 926306 w 926306"/>
              <a:gd name="connsiteY5" fmla="*/ 12087 h 414519"/>
              <a:gd name="connsiteX6" fmla="*/ 806450 w 926306"/>
              <a:gd name="connsiteY6" fmla="*/ 414519 h 414519"/>
              <a:gd name="connsiteX7" fmla="*/ 450055 w 926306"/>
              <a:gd name="connsiteY7" fmla="*/ 396262 h 414519"/>
              <a:gd name="connsiteX8" fmla="*/ 33338 w 926306"/>
              <a:gd name="connsiteY8" fmla="*/ 386737 h 414519"/>
              <a:gd name="connsiteX0" fmla="*/ 33338 w 926306"/>
              <a:gd name="connsiteY0" fmla="*/ 387106 h 414888"/>
              <a:gd name="connsiteX1" fmla="*/ 0 w 926306"/>
              <a:gd name="connsiteY1" fmla="*/ 233912 h 414888"/>
              <a:gd name="connsiteX2" fmla="*/ 339726 w 926306"/>
              <a:gd name="connsiteY2" fmla="*/ 216450 h 414888"/>
              <a:gd name="connsiteX3" fmla="*/ 485775 w 926306"/>
              <a:gd name="connsiteY3" fmla="*/ 184700 h 414888"/>
              <a:gd name="connsiteX4" fmla="*/ 673099 w 926306"/>
              <a:gd name="connsiteY4" fmla="*/ 107708 h 414888"/>
              <a:gd name="connsiteX5" fmla="*/ 926306 w 926306"/>
              <a:gd name="connsiteY5" fmla="*/ 12456 h 414888"/>
              <a:gd name="connsiteX6" fmla="*/ 806450 w 926306"/>
              <a:gd name="connsiteY6" fmla="*/ 414888 h 414888"/>
              <a:gd name="connsiteX7" fmla="*/ 450055 w 926306"/>
              <a:gd name="connsiteY7" fmla="*/ 396631 h 414888"/>
              <a:gd name="connsiteX8" fmla="*/ 33338 w 926306"/>
              <a:gd name="connsiteY8" fmla="*/ 387106 h 414888"/>
              <a:gd name="connsiteX0" fmla="*/ 33338 w 926306"/>
              <a:gd name="connsiteY0" fmla="*/ 374650 h 402432"/>
              <a:gd name="connsiteX1" fmla="*/ 0 w 926306"/>
              <a:gd name="connsiteY1" fmla="*/ 221456 h 402432"/>
              <a:gd name="connsiteX2" fmla="*/ 339726 w 926306"/>
              <a:gd name="connsiteY2" fmla="*/ 203994 h 402432"/>
              <a:gd name="connsiteX3" fmla="*/ 485775 w 926306"/>
              <a:gd name="connsiteY3" fmla="*/ 172244 h 402432"/>
              <a:gd name="connsiteX4" fmla="*/ 673099 w 926306"/>
              <a:gd name="connsiteY4" fmla="*/ 95252 h 402432"/>
              <a:gd name="connsiteX5" fmla="*/ 926306 w 926306"/>
              <a:gd name="connsiteY5" fmla="*/ 0 h 402432"/>
              <a:gd name="connsiteX6" fmla="*/ 806450 w 926306"/>
              <a:gd name="connsiteY6" fmla="*/ 402432 h 402432"/>
              <a:gd name="connsiteX7" fmla="*/ 450055 w 926306"/>
              <a:gd name="connsiteY7" fmla="*/ 384175 h 402432"/>
              <a:gd name="connsiteX8" fmla="*/ 33338 w 926306"/>
              <a:gd name="connsiteY8" fmla="*/ 374650 h 402432"/>
              <a:gd name="connsiteX0" fmla="*/ 33338 w 926306"/>
              <a:gd name="connsiteY0" fmla="*/ 386556 h 414338"/>
              <a:gd name="connsiteX1" fmla="*/ 0 w 926306"/>
              <a:gd name="connsiteY1" fmla="*/ 233362 h 414338"/>
              <a:gd name="connsiteX2" fmla="*/ 339726 w 926306"/>
              <a:gd name="connsiteY2" fmla="*/ 215900 h 414338"/>
              <a:gd name="connsiteX3" fmla="*/ 485775 w 926306"/>
              <a:gd name="connsiteY3" fmla="*/ 184150 h 414338"/>
              <a:gd name="connsiteX4" fmla="*/ 673099 w 926306"/>
              <a:gd name="connsiteY4" fmla="*/ 107158 h 414338"/>
              <a:gd name="connsiteX5" fmla="*/ 926306 w 926306"/>
              <a:gd name="connsiteY5" fmla="*/ 0 h 414338"/>
              <a:gd name="connsiteX6" fmla="*/ 806450 w 926306"/>
              <a:gd name="connsiteY6" fmla="*/ 414338 h 414338"/>
              <a:gd name="connsiteX7" fmla="*/ 450055 w 926306"/>
              <a:gd name="connsiteY7" fmla="*/ 396081 h 414338"/>
              <a:gd name="connsiteX8" fmla="*/ 33338 w 926306"/>
              <a:gd name="connsiteY8" fmla="*/ 386556 h 414338"/>
              <a:gd name="connsiteX0" fmla="*/ 33338 w 926306"/>
              <a:gd name="connsiteY0" fmla="*/ 386556 h 414338"/>
              <a:gd name="connsiteX1" fmla="*/ 0 w 926306"/>
              <a:gd name="connsiteY1" fmla="*/ 233362 h 414338"/>
              <a:gd name="connsiteX2" fmla="*/ 339726 w 926306"/>
              <a:gd name="connsiteY2" fmla="*/ 215900 h 414338"/>
              <a:gd name="connsiteX3" fmla="*/ 485775 w 926306"/>
              <a:gd name="connsiteY3" fmla="*/ 184150 h 414338"/>
              <a:gd name="connsiteX4" fmla="*/ 673099 w 926306"/>
              <a:gd name="connsiteY4" fmla="*/ 107158 h 414338"/>
              <a:gd name="connsiteX5" fmla="*/ 926306 w 926306"/>
              <a:gd name="connsiteY5" fmla="*/ 0 h 414338"/>
              <a:gd name="connsiteX6" fmla="*/ 806450 w 926306"/>
              <a:gd name="connsiteY6" fmla="*/ 414338 h 414338"/>
              <a:gd name="connsiteX7" fmla="*/ 450055 w 926306"/>
              <a:gd name="connsiteY7" fmla="*/ 396081 h 414338"/>
              <a:gd name="connsiteX8" fmla="*/ 33338 w 926306"/>
              <a:gd name="connsiteY8" fmla="*/ 386556 h 414338"/>
              <a:gd name="connsiteX0" fmla="*/ 33338 w 926306"/>
              <a:gd name="connsiteY0" fmla="*/ 386556 h 414338"/>
              <a:gd name="connsiteX1" fmla="*/ 0 w 926306"/>
              <a:gd name="connsiteY1" fmla="*/ 233362 h 414338"/>
              <a:gd name="connsiteX2" fmla="*/ 339726 w 926306"/>
              <a:gd name="connsiteY2" fmla="*/ 215900 h 414338"/>
              <a:gd name="connsiteX3" fmla="*/ 485775 w 926306"/>
              <a:gd name="connsiteY3" fmla="*/ 184150 h 414338"/>
              <a:gd name="connsiteX4" fmla="*/ 670718 w 926306"/>
              <a:gd name="connsiteY4" fmla="*/ 97633 h 414338"/>
              <a:gd name="connsiteX5" fmla="*/ 926306 w 926306"/>
              <a:gd name="connsiteY5" fmla="*/ 0 h 414338"/>
              <a:gd name="connsiteX6" fmla="*/ 806450 w 926306"/>
              <a:gd name="connsiteY6" fmla="*/ 414338 h 414338"/>
              <a:gd name="connsiteX7" fmla="*/ 450055 w 926306"/>
              <a:gd name="connsiteY7" fmla="*/ 396081 h 414338"/>
              <a:gd name="connsiteX8" fmla="*/ 33338 w 926306"/>
              <a:gd name="connsiteY8" fmla="*/ 386556 h 414338"/>
              <a:gd name="connsiteX0" fmla="*/ 33338 w 926306"/>
              <a:gd name="connsiteY0" fmla="*/ 386556 h 414338"/>
              <a:gd name="connsiteX1" fmla="*/ 0 w 926306"/>
              <a:gd name="connsiteY1" fmla="*/ 233362 h 414338"/>
              <a:gd name="connsiteX2" fmla="*/ 339726 w 926306"/>
              <a:gd name="connsiteY2" fmla="*/ 215900 h 414338"/>
              <a:gd name="connsiteX3" fmla="*/ 485775 w 926306"/>
              <a:gd name="connsiteY3" fmla="*/ 184150 h 414338"/>
              <a:gd name="connsiteX4" fmla="*/ 673099 w 926306"/>
              <a:gd name="connsiteY4" fmla="*/ 104776 h 414338"/>
              <a:gd name="connsiteX5" fmla="*/ 926306 w 926306"/>
              <a:gd name="connsiteY5" fmla="*/ 0 h 414338"/>
              <a:gd name="connsiteX6" fmla="*/ 806450 w 926306"/>
              <a:gd name="connsiteY6" fmla="*/ 414338 h 414338"/>
              <a:gd name="connsiteX7" fmla="*/ 450055 w 926306"/>
              <a:gd name="connsiteY7" fmla="*/ 396081 h 414338"/>
              <a:gd name="connsiteX8" fmla="*/ 33338 w 926306"/>
              <a:gd name="connsiteY8" fmla="*/ 386556 h 414338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926306 w 926306"/>
              <a:gd name="connsiteY5" fmla="*/ 0 h 404813"/>
              <a:gd name="connsiteX6" fmla="*/ 808831 w 926306"/>
              <a:gd name="connsiteY6" fmla="*/ 404813 h 404813"/>
              <a:gd name="connsiteX7" fmla="*/ 450055 w 926306"/>
              <a:gd name="connsiteY7" fmla="*/ 396081 h 404813"/>
              <a:gd name="connsiteX8" fmla="*/ 33338 w 926306"/>
              <a:gd name="connsiteY8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926306 w 926306"/>
              <a:gd name="connsiteY5" fmla="*/ 0 h 404813"/>
              <a:gd name="connsiteX6" fmla="*/ 808831 w 926306"/>
              <a:gd name="connsiteY6" fmla="*/ 404813 h 404813"/>
              <a:gd name="connsiteX7" fmla="*/ 454818 w 926306"/>
              <a:gd name="connsiteY7" fmla="*/ 386556 h 404813"/>
              <a:gd name="connsiteX8" fmla="*/ 33338 w 926306"/>
              <a:gd name="connsiteY8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926306 w 926306"/>
              <a:gd name="connsiteY5" fmla="*/ 0 h 404813"/>
              <a:gd name="connsiteX6" fmla="*/ 808831 w 926306"/>
              <a:gd name="connsiteY6" fmla="*/ 404813 h 404813"/>
              <a:gd name="connsiteX7" fmla="*/ 642143 w 926306"/>
              <a:gd name="connsiteY7" fmla="*/ 392190 h 404813"/>
              <a:gd name="connsiteX8" fmla="*/ 454818 w 926306"/>
              <a:gd name="connsiteY8" fmla="*/ 386556 h 404813"/>
              <a:gd name="connsiteX9" fmla="*/ 33338 w 926306"/>
              <a:gd name="connsiteY9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926306 w 926306"/>
              <a:gd name="connsiteY5" fmla="*/ 0 h 404813"/>
              <a:gd name="connsiteX6" fmla="*/ 808831 w 926306"/>
              <a:gd name="connsiteY6" fmla="*/ 404813 h 404813"/>
              <a:gd name="connsiteX7" fmla="*/ 644524 w 926306"/>
              <a:gd name="connsiteY7" fmla="*/ 389808 h 404813"/>
              <a:gd name="connsiteX8" fmla="*/ 454818 w 926306"/>
              <a:gd name="connsiteY8" fmla="*/ 386556 h 404813"/>
              <a:gd name="connsiteX9" fmla="*/ 33338 w 926306"/>
              <a:gd name="connsiteY9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926306 w 926306"/>
              <a:gd name="connsiteY5" fmla="*/ 0 h 404813"/>
              <a:gd name="connsiteX6" fmla="*/ 808831 w 926306"/>
              <a:gd name="connsiteY6" fmla="*/ 404813 h 404813"/>
              <a:gd name="connsiteX7" fmla="*/ 644524 w 926306"/>
              <a:gd name="connsiteY7" fmla="*/ 389808 h 404813"/>
              <a:gd name="connsiteX8" fmla="*/ 454818 w 926306"/>
              <a:gd name="connsiteY8" fmla="*/ 386556 h 404813"/>
              <a:gd name="connsiteX9" fmla="*/ 33338 w 926306"/>
              <a:gd name="connsiteY9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796924 w 926306"/>
              <a:gd name="connsiteY5" fmla="*/ 47152 h 404813"/>
              <a:gd name="connsiteX6" fmla="*/ 926306 w 926306"/>
              <a:gd name="connsiteY6" fmla="*/ 0 h 404813"/>
              <a:gd name="connsiteX7" fmla="*/ 808831 w 926306"/>
              <a:gd name="connsiteY7" fmla="*/ 404813 h 404813"/>
              <a:gd name="connsiteX8" fmla="*/ 644524 w 926306"/>
              <a:gd name="connsiteY8" fmla="*/ 389808 h 404813"/>
              <a:gd name="connsiteX9" fmla="*/ 454818 w 926306"/>
              <a:gd name="connsiteY9" fmla="*/ 386556 h 404813"/>
              <a:gd name="connsiteX10" fmla="*/ 33338 w 926306"/>
              <a:gd name="connsiteY10" fmla="*/ 386556 h 404813"/>
              <a:gd name="connsiteX0" fmla="*/ 33338 w 926306"/>
              <a:gd name="connsiteY0" fmla="*/ 386556 h 404813"/>
              <a:gd name="connsiteX1" fmla="*/ 0 w 926306"/>
              <a:gd name="connsiteY1" fmla="*/ 233362 h 404813"/>
              <a:gd name="connsiteX2" fmla="*/ 339726 w 926306"/>
              <a:gd name="connsiteY2" fmla="*/ 215900 h 404813"/>
              <a:gd name="connsiteX3" fmla="*/ 485775 w 926306"/>
              <a:gd name="connsiteY3" fmla="*/ 184150 h 404813"/>
              <a:gd name="connsiteX4" fmla="*/ 673099 w 926306"/>
              <a:gd name="connsiteY4" fmla="*/ 104776 h 404813"/>
              <a:gd name="connsiteX5" fmla="*/ 818355 w 926306"/>
              <a:gd name="connsiteY5" fmla="*/ 63099 h 404813"/>
              <a:gd name="connsiteX6" fmla="*/ 926306 w 926306"/>
              <a:gd name="connsiteY6" fmla="*/ 0 h 404813"/>
              <a:gd name="connsiteX7" fmla="*/ 808831 w 926306"/>
              <a:gd name="connsiteY7" fmla="*/ 404813 h 404813"/>
              <a:gd name="connsiteX8" fmla="*/ 644524 w 926306"/>
              <a:gd name="connsiteY8" fmla="*/ 389808 h 404813"/>
              <a:gd name="connsiteX9" fmla="*/ 454818 w 926306"/>
              <a:gd name="connsiteY9" fmla="*/ 386556 h 404813"/>
              <a:gd name="connsiteX10" fmla="*/ 33338 w 926306"/>
              <a:gd name="connsiteY10" fmla="*/ 386556 h 404813"/>
              <a:gd name="connsiteX0" fmla="*/ 33338 w 931068"/>
              <a:gd name="connsiteY0" fmla="*/ 375165 h 393422"/>
              <a:gd name="connsiteX1" fmla="*/ 0 w 931068"/>
              <a:gd name="connsiteY1" fmla="*/ 221971 h 393422"/>
              <a:gd name="connsiteX2" fmla="*/ 339726 w 931068"/>
              <a:gd name="connsiteY2" fmla="*/ 204509 h 393422"/>
              <a:gd name="connsiteX3" fmla="*/ 485775 w 931068"/>
              <a:gd name="connsiteY3" fmla="*/ 172759 h 393422"/>
              <a:gd name="connsiteX4" fmla="*/ 673099 w 931068"/>
              <a:gd name="connsiteY4" fmla="*/ 93385 h 393422"/>
              <a:gd name="connsiteX5" fmla="*/ 818355 w 931068"/>
              <a:gd name="connsiteY5" fmla="*/ 51708 h 393422"/>
              <a:gd name="connsiteX6" fmla="*/ 931068 w 931068"/>
              <a:gd name="connsiteY6" fmla="*/ 0 h 393422"/>
              <a:gd name="connsiteX7" fmla="*/ 808831 w 931068"/>
              <a:gd name="connsiteY7" fmla="*/ 393422 h 393422"/>
              <a:gd name="connsiteX8" fmla="*/ 644524 w 931068"/>
              <a:gd name="connsiteY8" fmla="*/ 378417 h 393422"/>
              <a:gd name="connsiteX9" fmla="*/ 454818 w 931068"/>
              <a:gd name="connsiteY9" fmla="*/ 375165 h 393422"/>
              <a:gd name="connsiteX10" fmla="*/ 33338 w 931068"/>
              <a:gd name="connsiteY10" fmla="*/ 375165 h 393422"/>
              <a:gd name="connsiteX0" fmla="*/ 33338 w 931068"/>
              <a:gd name="connsiteY0" fmla="*/ 375165 h 393422"/>
              <a:gd name="connsiteX1" fmla="*/ 0 w 931068"/>
              <a:gd name="connsiteY1" fmla="*/ 221971 h 393422"/>
              <a:gd name="connsiteX2" fmla="*/ 339726 w 931068"/>
              <a:gd name="connsiteY2" fmla="*/ 204509 h 393422"/>
              <a:gd name="connsiteX3" fmla="*/ 485775 w 931068"/>
              <a:gd name="connsiteY3" fmla="*/ 172759 h 393422"/>
              <a:gd name="connsiteX4" fmla="*/ 673099 w 931068"/>
              <a:gd name="connsiteY4" fmla="*/ 100220 h 393422"/>
              <a:gd name="connsiteX5" fmla="*/ 818355 w 931068"/>
              <a:gd name="connsiteY5" fmla="*/ 51708 h 393422"/>
              <a:gd name="connsiteX6" fmla="*/ 931068 w 931068"/>
              <a:gd name="connsiteY6" fmla="*/ 0 h 393422"/>
              <a:gd name="connsiteX7" fmla="*/ 808831 w 931068"/>
              <a:gd name="connsiteY7" fmla="*/ 393422 h 393422"/>
              <a:gd name="connsiteX8" fmla="*/ 644524 w 931068"/>
              <a:gd name="connsiteY8" fmla="*/ 378417 h 393422"/>
              <a:gd name="connsiteX9" fmla="*/ 454818 w 931068"/>
              <a:gd name="connsiteY9" fmla="*/ 375165 h 393422"/>
              <a:gd name="connsiteX10" fmla="*/ 33338 w 931068"/>
              <a:gd name="connsiteY10" fmla="*/ 375165 h 393422"/>
              <a:gd name="connsiteX0" fmla="*/ 33338 w 931068"/>
              <a:gd name="connsiteY0" fmla="*/ 375165 h 393422"/>
              <a:gd name="connsiteX1" fmla="*/ 0 w 931068"/>
              <a:gd name="connsiteY1" fmla="*/ 221971 h 393422"/>
              <a:gd name="connsiteX2" fmla="*/ 339726 w 931068"/>
              <a:gd name="connsiteY2" fmla="*/ 204509 h 393422"/>
              <a:gd name="connsiteX3" fmla="*/ 485775 w 931068"/>
              <a:gd name="connsiteY3" fmla="*/ 172759 h 393422"/>
              <a:gd name="connsiteX4" fmla="*/ 665956 w 931068"/>
              <a:gd name="connsiteY4" fmla="*/ 97941 h 393422"/>
              <a:gd name="connsiteX5" fmla="*/ 818355 w 931068"/>
              <a:gd name="connsiteY5" fmla="*/ 51708 h 393422"/>
              <a:gd name="connsiteX6" fmla="*/ 931068 w 931068"/>
              <a:gd name="connsiteY6" fmla="*/ 0 h 393422"/>
              <a:gd name="connsiteX7" fmla="*/ 808831 w 931068"/>
              <a:gd name="connsiteY7" fmla="*/ 393422 h 393422"/>
              <a:gd name="connsiteX8" fmla="*/ 644524 w 931068"/>
              <a:gd name="connsiteY8" fmla="*/ 378417 h 393422"/>
              <a:gd name="connsiteX9" fmla="*/ 454818 w 931068"/>
              <a:gd name="connsiteY9" fmla="*/ 375165 h 393422"/>
              <a:gd name="connsiteX10" fmla="*/ 33338 w 931068"/>
              <a:gd name="connsiteY10" fmla="*/ 375165 h 393422"/>
              <a:gd name="connsiteX0" fmla="*/ 14288 w 931068"/>
              <a:gd name="connsiteY0" fmla="*/ 375165 h 393422"/>
              <a:gd name="connsiteX1" fmla="*/ 0 w 931068"/>
              <a:gd name="connsiteY1" fmla="*/ 221971 h 393422"/>
              <a:gd name="connsiteX2" fmla="*/ 339726 w 931068"/>
              <a:gd name="connsiteY2" fmla="*/ 204509 h 393422"/>
              <a:gd name="connsiteX3" fmla="*/ 485775 w 931068"/>
              <a:gd name="connsiteY3" fmla="*/ 172759 h 393422"/>
              <a:gd name="connsiteX4" fmla="*/ 665956 w 931068"/>
              <a:gd name="connsiteY4" fmla="*/ 97941 h 393422"/>
              <a:gd name="connsiteX5" fmla="*/ 818355 w 931068"/>
              <a:gd name="connsiteY5" fmla="*/ 51708 h 393422"/>
              <a:gd name="connsiteX6" fmla="*/ 931068 w 931068"/>
              <a:gd name="connsiteY6" fmla="*/ 0 h 393422"/>
              <a:gd name="connsiteX7" fmla="*/ 808831 w 931068"/>
              <a:gd name="connsiteY7" fmla="*/ 393422 h 393422"/>
              <a:gd name="connsiteX8" fmla="*/ 644524 w 931068"/>
              <a:gd name="connsiteY8" fmla="*/ 378417 h 393422"/>
              <a:gd name="connsiteX9" fmla="*/ 454818 w 931068"/>
              <a:gd name="connsiteY9" fmla="*/ 375165 h 393422"/>
              <a:gd name="connsiteX10" fmla="*/ 14288 w 931068"/>
              <a:gd name="connsiteY10" fmla="*/ 375165 h 393422"/>
              <a:gd name="connsiteX0" fmla="*/ 544513 w 1461293"/>
              <a:gd name="connsiteY0" fmla="*/ 375165 h 393422"/>
              <a:gd name="connsiteX1" fmla="*/ 0 w 1461293"/>
              <a:gd name="connsiteY1" fmla="*/ 212859 h 393422"/>
              <a:gd name="connsiteX2" fmla="*/ 869951 w 1461293"/>
              <a:gd name="connsiteY2" fmla="*/ 204509 h 393422"/>
              <a:gd name="connsiteX3" fmla="*/ 1016000 w 1461293"/>
              <a:gd name="connsiteY3" fmla="*/ 172759 h 393422"/>
              <a:gd name="connsiteX4" fmla="*/ 1196181 w 1461293"/>
              <a:gd name="connsiteY4" fmla="*/ 97941 h 393422"/>
              <a:gd name="connsiteX5" fmla="*/ 1348580 w 1461293"/>
              <a:gd name="connsiteY5" fmla="*/ 51708 h 393422"/>
              <a:gd name="connsiteX6" fmla="*/ 1461293 w 1461293"/>
              <a:gd name="connsiteY6" fmla="*/ 0 h 393422"/>
              <a:gd name="connsiteX7" fmla="*/ 1339056 w 1461293"/>
              <a:gd name="connsiteY7" fmla="*/ 393422 h 393422"/>
              <a:gd name="connsiteX8" fmla="*/ 1174749 w 1461293"/>
              <a:gd name="connsiteY8" fmla="*/ 378417 h 393422"/>
              <a:gd name="connsiteX9" fmla="*/ 985043 w 1461293"/>
              <a:gd name="connsiteY9" fmla="*/ 375165 h 393422"/>
              <a:gd name="connsiteX10" fmla="*/ 544513 w 1461293"/>
              <a:gd name="connsiteY10" fmla="*/ 375165 h 393422"/>
              <a:gd name="connsiteX0" fmla="*/ 544513 w 1461293"/>
              <a:gd name="connsiteY0" fmla="*/ 375165 h 393422"/>
              <a:gd name="connsiteX1" fmla="*/ 211931 w 1461293"/>
              <a:gd name="connsiteY1" fmla="*/ 277236 h 393422"/>
              <a:gd name="connsiteX2" fmla="*/ 0 w 1461293"/>
              <a:gd name="connsiteY2" fmla="*/ 212859 h 393422"/>
              <a:gd name="connsiteX3" fmla="*/ 869951 w 1461293"/>
              <a:gd name="connsiteY3" fmla="*/ 204509 h 393422"/>
              <a:gd name="connsiteX4" fmla="*/ 1016000 w 1461293"/>
              <a:gd name="connsiteY4" fmla="*/ 172759 h 393422"/>
              <a:gd name="connsiteX5" fmla="*/ 1196181 w 1461293"/>
              <a:gd name="connsiteY5" fmla="*/ 97941 h 393422"/>
              <a:gd name="connsiteX6" fmla="*/ 1348580 w 1461293"/>
              <a:gd name="connsiteY6" fmla="*/ 51708 h 393422"/>
              <a:gd name="connsiteX7" fmla="*/ 1461293 w 1461293"/>
              <a:gd name="connsiteY7" fmla="*/ 0 h 393422"/>
              <a:gd name="connsiteX8" fmla="*/ 1339056 w 1461293"/>
              <a:gd name="connsiteY8" fmla="*/ 393422 h 393422"/>
              <a:gd name="connsiteX9" fmla="*/ 1174749 w 1461293"/>
              <a:gd name="connsiteY9" fmla="*/ 378417 h 393422"/>
              <a:gd name="connsiteX10" fmla="*/ 985043 w 1461293"/>
              <a:gd name="connsiteY10" fmla="*/ 375165 h 393422"/>
              <a:gd name="connsiteX11" fmla="*/ 544513 w 1461293"/>
              <a:gd name="connsiteY11" fmla="*/ 375165 h 393422"/>
              <a:gd name="connsiteX0" fmla="*/ 544513 w 1461293"/>
              <a:gd name="connsiteY0" fmla="*/ 375165 h 393422"/>
              <a:gd name="connsiteX1" fmla="*/ 2381 w 1461293"/>
              <a:gd name="connsiteY1" fmla="*/ 280274 h 393422"/>
              <a:gd name="connsiteX2" fmla="*/ 0 w 1461293"/>
              <a:gd name="connsiteY2" fmla="*/ 212859 h 393422"/>
              <a:gd name="connsiteX3" fmla="*/ 869951 w 1461293"/>
              <a:gd name="connsiteY3" fmla="*/ 204509 h 393422"/>
              <a:gd name="connsiteX4" fmla="*/ 1016000 w 1461293"/>
              <a:gd name="connsiteY4" fmla="*/ 172759 h 393422"/>
              <a:gd name="connsiteX5" fmla="*/ 1196181 w 1461293"/>
              <a:gd name="connsiteY5" fmla="*/ 97941 h 393422"/>
              <a:gd name="connsiteX6" fmla="*/ 1348580 w 1461293"/>
              <a:gd name="connsiteY6" fmla="*/ 51708 h 393422"/>
              <a:gd name="connsiteX7" fmla="*/ 1461293 w 1461293"/>
              <a:gd name="connsiteY7" fmla="*/ 0 h 393422"/>
              <a:gd name="connsiteX8" fmla="*/ 1339056 w 1461293"/>
              <a:gd name="connsiteY8" fmla="*/ 393422 h 393422"/>
              <a:gd name="connsiteX9" fmla="*/ 1174749 w 1461293"/>
              <a:gd name="connsiteY9" fmla="*/ 378417 h 393422"/>
              <a:gd name="connsiteX10" fmla="*/ 985043 w 1461293"/>
              <a:gd name="connsiteY10" fmla="*/ 375165 h 393422"/>
              <a:gd name="connsiteX11" fmla="*/ 544513 w 1461293"/>
              <a:gd name="connsiteY11" fmla="*/ 375165 h 393422"/>
              <a:gd name="connsiteX0" fmla="*/ 358775 w 1461293"/>
              <a:gd name="connsiteY0" fmla="*/ 377443 h 393422"/>
              <a:gd name="connsiteX1" fmla="*/ 2381 w 1461293"/>
              <a:gd name="connsiteY1" fmla="*/ 280274 h 393422"/>
              <a:gd name="connsiteX2" fmla="*/ 0 w 1461293"/>
              <a:gd name="connsiteY2" fmla="*/ 212859 h 393422"/>
              <a:gd name="connsiteX3" fmla="*/ 869951 w 1461293"/>
              <a:gd name="connsiteY3" fmla="*/ 204509 h 393422"/>
              <a:gd name="connsiteX4" fmla="*/ 1016000 w 1461293"/>
              <a:gd name="connsiteY4" fmla="*/ 172759 h 393422"/>
              <a:gd name="connsiteX5" fmla="*/ 1196181 w 1461293"/>
              <a:gd name="connsiteY5" fmla="*/ 97941 h 393422"/>
              <a:gd name="connsiteX6" fmla="*/ 1348580 w 1461293"/>
              <a:gd name="connsiteY6" fmla="*/ 51708 h 393422"/>
              <a:gd name="connsiteX7" fmla="*/ 1461293 w 1461293"/>
              <a:gd name="connsiteY7" fmla="*/ 0 h 393422"/>
              <a:gd name="connsiteX8" fmla="*/ 1339056 w 1461293"/>
              <a:gd name="connsiteY8" fmla="*/ 393422 h 393422"/>
              <a:gd name="connsiteX9" fmla="*/ 1174749 w 1461293"/>
              <a:gd name="connsiteY9" fmla="*/ 378417 h 393422"/>
              <a:gd name="connsiteX10" fmla="*/ 985043 w 1461293"/>
              <a:gd name="connsiteY10" fmla="*/ 375165 h 393422"/>
              <a:gd name="connsiteX11" fmla="*/ 358775 w 1461293"/>
              <a:gd name="connsiteY11" fmla="*/ 377443 h 393422"/>
              <a:gd name="connsiteX0" fmla="*/ 358775 w 1461293"/>
              <a:gd name="connsiteY0" fmla="*/ 377443 h 393422"/>
              <a:gd name="connsiteX1" fmla="*/ 2381 w 1461293"/>
              <a:gd name="connsiteY1" fmla="*/ 280274 h 393422"/>
              <a:gd name="connsiteX2" fmla="*/ 0 w 1461293"/>
              <a:gd name="connsiteY2" fmla="*/ 212859 h 393422"/>
              <a:gd name="connsiteX3" fmla="*/ 869951 w 1461293"/>
              <a:gd name="connsiteY3" fmla="*/ 204509 h 393422"/>
              <a:gd name="connsiteX4" fmla="*/ 1016000 w 1461293"/>
              <a:gd name="connsiteY4" fmla="*/ 172759 h 393422"/>
              <a:gd name="connsiteX5" fmla="*/ 1196181 w 1461293"/>
              <a:gd name="connsiteY5" fmla="*/ 97941 h 393422"/>
              <a:gd name="connsiteX6" fmla="*/ 1348580 w 1461293"/>
              <a:gd name="connsiteY6" fmla="*/ 51708 h 393422"/>
              <a:gd name="connsiteX7" fmla="*/ 1461293 w 1461293"/>
              <a:gd name="connsiteY7" fmla="*/ 0 h 393422"/>
              <a:gd name="connsiteX8" fmla="*/ 1339056 w 1461293"/>
              <a:gd name="connsiteY8" fmla="*/ 393422 h 393422"/>
              <a:gd name="connsiteX9" fmla="*/ 1174749 w 1461293"/>
              <a:gd name="connsiteY9" fmla="*/ 378417 h 393422"/>
              <a:gd name="connsiteX10" fmla="*/ 985043 w 1461293"/>
              <a:gd name="connsiteY10" fmla="*/ 375165 h 393422"/>
              <a:gd name="connsiteX11" fmla="*/ 527050 w 1461293"/>
              <a:gd name="connsiteY11" fmla="*/ 377472 h 393422"/>
              <a:gd name="connsiteX12" fmla="*/ 358775 w 1461293"/>
              <a:gd name="connsiteY12" fmla="*/ 377443 h 393422"/>
              <a:gd name="connsiteX0" fmla="*/ 358775 w 1461293"/>
              <a:gd name="connsiteY0" fmla="*/ 377443 h 489099"/>
              <a:gd name="connsiteX1" fmla="*/ 2381 w 1461293"/>
              <a:gd name="connsiteY1" fmla="*/ 280274 h 489099"/>
              <a:gd name="connsiteX2" fmla="*/ 0 w 1461293"/>
              <a:gd name="connsiteY2" fmla="*/ 212859 h 489099"/>
              <a:gd name="connsiteX3" fmla="*/ 869951 w 1461293"/>
              <a:gd name="connsiteY3" fmla="*/ 204509 h 489099"/>
              <a:gd name="connsiteX4" fmla="*/ 1016000 w 1461293"/>
              <a:gd name="connsiteY4" fmla="*/ 172759 h 489099"/>
              <a:gd name="connsiteX5" fmla="*/ 1196181 w 1461293"/>
              <a:gd name="connsiteY5" fmla="*/ 97941 h 489099"/>
              <a:gd name="connsiteX6" fmla="*/ 1348580 w 1461293"/>
              <a:gd name="connsiteY6" fmla="*/ 51708 h 489099"/>
              <a:gd name="connsiteX7" fmla="*/ 1461293 w 1461293"/>
              <a:gd name="connsiteY7" fmla="*/ 0 h 489099"/>
              <a:gd name="connsiteX8" fmla="*/ 1339056 w 1461293"/>
              <a:gd name="connsiteY8" fmla="*/ 393422 h 489099"/>
              <a:gd name="connsiteX9" fmla="*/ 1174749 w 1461293"/>
              <a:gd name="connsiteY9" fmla="*/ 378417 h 489099"/>
              <a:gd name="connsiteX10" fmla="*/ 985043 w 1461293"/>
              <a:gd name="connsiteY10" fmla="*/ 375165 h 489099"/>
              <a:gd name="connsiteX11" fmla="*/ 524669 w 1461293"/>
              <a:gd name="connsiteY11" fmla="*/ 489098 h 489099"/>
              <a:gd name="connsiteX12" fmla="*/ 358775 w 1461293"/>
              <a:gd name="connsiteY12" fmla="*/ 377443 h 489099"/>
              <a:gd name="connsiteX0" fmla="*/ 358775 w 1461293"/>
              <a:gd name="connsiteY0" fmla="*/ 377443 h 489098"/>
              <a:gd name="connsiteX1" fmla="*/ 2381 w 1461293"/>
              <a:gd name="connsiteY1" fmla="*/ 280274 h 489098"/>
              <a:gd name="connsiteX2" fmla="*/ 0 w 1461293"/>
              <a:gd name="connsiteY2" fmla="*/ 212859 h 489098"/>
              <a:gd name="connsiteX3" fmla="*/ 869951 w 1461293"/>
              <a:gd name="connsiteY3" fmla="*/ 204509 h 489098"/>
              <a:gd name="connsiteX4" fmla="*/ 1016000 w 1461293"/>
              <a:gd name="connsiteY4" fmla="*/ 172759 h 489098"/>
              <a:gd name="connsiteX5" fmla="*/ 1196181 w 1461293"/>
              <a:gd name="connsiteY5" fmla="*/ 97941 h 489098"/>
              <a:gd name="connsiteX6" fmla="*/ 1348580 w 1461293"/>
              <a:gd name="connsiteY6" fmla="*/ 51708 h 489098"/>
              <a:gd name="connsiteX7" fmla="*/ 1461293 w 1461293"/>
              <a:gd name="connsiteY7" fmla="*/ 0 h 489098"/>
              <a:gd name="connsiteX8" fmla="*/ 1339056 w 1461293"/>
              <a:gd name="connsiteY8" fmla="*/ 393422 h 489098"/>
              <a:gd name="connsiteX9" fmla="*/ 1174749 w 1461293"/>
              <a:gd name="connsiteY9" fmla="*/ 378417 h 489098"/>
              <a:gd name="connsiteX10" fmla="*/ 985043 w 1461293"/>
              <a:gd name="connsiteY10" fmla="*/ 375165 h 489098"/>
              <a:gd name="connsiteX11" fmla="*/ 524669 w 1461293"/>
              <a:gd name="connsiteY11" fmla="*/ 489098 h 489098"/>
              <a:gd name="connsiteX12" fmla="*/ 358775 w 1461293"/>
              <a:gd name="connsiteY12" fmla="*/ 377443 h 489098"/>
              <a:gd name="connsiteX0" fmla="*/ 358775 w 1461293"/>
              <a:gd name="connsiteY0" fmla="*/ 377443 h 489098"/>
              <a:gd name="connsiteX1" fmla="*/ 2381 w 1461293"/>
              <a:gd name="connsiteY1" fmla="*/ 280274 h 489098"/>
              <a:gd name="connsiteX2" fmla="*/ 0 w 1461293"/>
              <a:gd name="connsiteY2" fmla="*/ 212859 h 489098"/>
              <a:gd name="connsiteX3" fmla="*/ 869951 w 1461293"/>
              <a:gd name="connsiteY3" fmla="*/ 204509 h 489098"/>
              <a:gd name="connsiteX4" fmla="*/ 1016000 w 1461293"/>
              <a:gd name="connsiteY4" fmla="*/ 172759 h 489098"/>
              <a:gd name="connsiteX5" fmla="*/ 1196181 w 1461293"/>
              <a:gd name="connsiteY5" fmla="*/ 97941 h 489098"/>
              <a:gd name="connsiteX6" fmla="*/ 1348580 w 1461293"/>
              <a:gd name="connsiteY6" fmla="*/ 51708 h 489098"/>
              <a:gd name="connsiteX7" fmla="*/ 1461293 w 1461293"/>
              <a:gd name="connsiteY7" fmla="*/ 0 h 489098"/>
              <a:gd name="connsiteX8" fmla="*/ 1339056 w 1461293"/>
              <a:gd name="connsiteY8" fmla="*/ 393422 h 489098"/>
              <a:gd name="connsiteX9" fmla="*/ 1174749 w 1461293"/>
              <a:gd name="connsiteY9" fmla="*/ 378417 h 489098"/>
              <a:gd name="connsiteX10" fmla="*/ 985043 w 1461293"/>
              <a:gd name="connsiteY10" fmla="*/ 375165 h 489098"/>
              <a:gd name="connsiteX11" fmla="*/ 524669 w 1461293"/>
              <a:gd name="connsiteY11" fmla="*/ 489098 h 489098"/>
              <a:gd name="connsiteX12" fmla="*/ 358775 w 1461293"/>
              <a:gd name="connsiteY12" fmla="*/ 377443 h 489098"/>
              <a:gd name="connsiteX0" fmla="*/ 358775 w 1461293"/>
              <a:gd name="connsiteY0" fmla="*/ 377443 h 489098"/>
              <a:gd name="connsiteX1" fmla="*/ 2381 w 1461293"/>
              <a:gd name="connsiteY1" fmla="*/ 280274 h 489098"/>
              <a:gd name="connsiteX2" fmla="*/ 0 w 1461293"/>
              <a:gd name="connsiteY2" fmla="*/ 212859 h 489098"/>
              <a:gd name="connsiteX3" fmla="*/ 869951 w 1461293"/>
              <a:gd name="connsiteY3" fmla="*/ 204509 h 489098"/>
              <a:gd name="connsiteX4" fmla="*/ 1016000 w 1461293"/>
              <a:gd name="connsiteY4" fmla="*/ 172759 h 489098"/>
              <a:gd name="connsiteX5" fmla="*/ 1196181 w 1461293"/>
              <a:gd name="connsiteY5" fmla="*/ 97941 h 489098"/>
              <a:gd name="connsiteX6" fmla="*/ 1348580 w 1461293"/>
              <a:gd name="connsiteY6" fmla="*/ 51708 h 489098"/>
              <a:gd name="connsiteX7" fmla="*/ 1461293 w 1461293"/>
              <a:gd name="connsiteY7" fmla="*/ 0 h 489098"/>
              <a:gd name="connsiteX8" fmla="*/ 1339056 w 1461293"/>
              <a:gd name="connsiteY8" fmla="*/ 393422 h 489098"/>
              <a:gd name="connsiteX9" fmla="*/ 1174749 w 1461293"/>
              <a:gd name="connsiteY9" fmla="*/ 378417 h 489098"/>
              <a:gd name="connsiteX10" fmla="*/ 985043 w 1461293"/>
              <a:gd name="connsiteY10" fmla="*/ 375165 h 489098"/>
              <a:gd name="connsiteX11" fmla="*/ 684212 w 1461293"/>
              <a:gd name="connsiteY11" fmla="*/ 452650 h 489098"/>
              <a:gd name="connsiteX12" fmla="*/ 524669 w 1461293"/>
              <a:gd name="connsiteY12" fmla="*/ 489098 h 489098"/>
              <a:gd name="connsiteX13" fmla="*/ 358775 w 1461293"/>
              <a:gd name="connsiteY13" fmla="*/ 377443 h 48909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85043 w 1461293"/>
              <a:gd name="connsiteY10" fmla="*/ 375165 h 525548"/>
              <a:gd name="connsiteX11" fmla="*/ 679449 w 1461293"/>
              <a:gd name="connsiteY11" fmla="*/ 525548 h 525548"/>
              <a:gd name="connsiteX12" fmla="*/ 524669 w 1461293"/>
              <a:gd name="connsiteY12" fmla="*/ 489098 h 525548"/>
              <a:gd name="connsiteX13" fmla="*/ 358775 w 1461293"/>
              <a:gd name="connsiteY13" fmla="*/ 377443 h 52554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85043 w 1461293"/>
              <a:gd name="connsiteY10" fmla="*/ 375165 h 525548"/>
              <a:gd name="connsiteX11" fmla="*/ 679449 w 1461293"/>
              <a:gd name="connsiteY11" fmla="*/ 525548 h 525548"/>
              <a:gd name="connsiteX12" fmla="*/ 524669 w 1461293"/>
              <a:gd name="connsiteY12" fmla="*/ 489098 h 525548"/>
              <a:gd name="connsiteX13" fmla="*/ 358775 w 1461293"/>
              <a:gd name="connsiteY13" fmla="*/ 377443 h 52554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85043 w 1461293"/>
              <a:gd name="connsiteY10" fmla="*/ 375165 h 525548"/>
              <a:gd name="connsiteX11" fmla="*/ 850900 w 1461293"/>
              <a:gd name="connsiteY11" fmla="*/ 441258 h 525548"/>
              <a:gd name="connsiteX12" fmla="*/ 679449 w 1461293"/>
              <a:gd name="connsiteY12" fmla="*/ 525548 h 525548"/>
              <a:gd name="connsiteX13" fmla="*/ 524669 w 1461293"/>
              <a:gd name="connsiteY13" fmla="*/ 489098 h 525548"/>
              <a:gd name="connsiteX14" fmla="*/ 358775 w 1461293"/>
              <a:gd name="connsiteY14" fmla="*/ 377443 h 52554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85043 w 1461293"/>
              <a:gd name="connsiteY10" fmla="*/ 375165 h 525548"/>
              <a:gd name="connsiteX11" fmla="*/ 850900 w 1461293"/>
              <a:gd name="connsiteY11" fmla="*/ 441258 h 525548"/>
              <a:gd name="connsiteX12" fmla="*/ 679449 w 1461293"/>
              <a:gd name="connsiteY12" fmla="*/ 525548 h 525548"/>
              <a:gd name="connsiteX13" fmla="*/ 524669 w 1461293"/>
              <a:gd name="connsiteY13" fmla="*/ 489098 h 525548"/>
              <a:gd name="connsiteX14" fmla="*/ 358775 w 1461293"/>
              <a:gd name="connsiteY14" fmla="*/ 377443 h 52554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85043 w 1461293"/>
              <a:gd name="connsiteY10" fmla="*/ 375165 h 525548"/>
              <a:gd name="connsiteX11" fmla="*/ 850900 w 1461293"/>
              <a:gd name="connsiteY11" fmla="*/ 475430 h 525548"/>
              <a:gd name="connsiteX12" fmla="*/ 679449 w 1461293"/>
              <a:gd name="connsiteY12" fmla="*/ 525548 h 525548"/>
              <a:gd name="connsiteX13" fmla="*/ 524669 w 1461293"/>
              <a:gd name="connsiteY13" fmla="*/ 489098 h 525548"/>
              <a:gd name="connsiteX14" fmla="*/ 358775 w 1461293"/>
              <a:gd name="connsiteY14" fmla="*/ 377443 h 525548"/>
              <a:gd name="connsiteX0" fmla="*/ 358775 w 1461293"/>
              <a:gd name="connsiteY0" fmla="*/ 377443 h 525548"/>
              <a:gd name="connsiteX1" fmla="*/ 2381 w 1461293"/>
              <a:gd name="connsiteY1" fmla="*/ 280274 h 525548"/>
              <a:gd name="connsiteX2" fmla="*/ 0 w 1461293"/>
              <a:gd name="connsiteY2" fmla="*/ 212859 h 525548"/>
              <a:gd name="connsiteX3" fmla="*/ 869951 w 1461293"/>
              <a:gd name="connsiteY3" fmla="*/ 204509 h 525548"/>
              <a:gd name="connsiteX4" fmla="*/ 1016000 w 1461293"/>
              <a:gd name="connsiteY4" fmla="*/ 172759 h 525548"/>
              <a:gd name="connsiteX5" fmla="*/ 1196181 w 1461293"/>
              <a:gd name="connsiteY5" fmla="*/ 97941 h 525548"/>
              <a:gd name="connsiteX6" fmla="*/ 1348580 w 1461293"/>
              <a:gd name="connsiteY6" fmla="*/ 51708 h 525548"/>
              <a:gd name="connsiteX7" fmla="*/ 1461293 w 1461293"/>
              <a:gd name="connsiteY7" fmla="*/ 0 h 525548"/>
              <a:gd name="connsiteX8" fmla="*/ 1339056 w 1461293"/>
              <a:gd name="connsiteY8" fmla="*/ 393422 h 525548"/>
              <a:gd name="connsiteX9" fmla="*/ 1174749 w 1461293"/>
              <a:gd name="connsiteY9" fmla="*/ 378417 h 525548"/>
              <a:gd name="connsiteX10" fmla="*/ 999331 w 1461293"/>
              <a:gd name="connsiteY10" fmla="*/ 370609 h 525548"/>
              <a:gd name="connsiteX11" fmla="*/ 850900 w 1461293"/>
              <a:gd name="connsiteY11" fmla="*/ 475430 h 525548"/>
              <a:gd name="connsiteX12" fmla="*/ 679449 w 1461293"/>
              <a:gd name="connsiteY12" fmla="*/ 525548 h 525548"/>
              <a:gd name="connsiteX13" fmla="*/ 524669 w 1461293"/>
              <a:gd name="connsiteY13" fmla="*/ 489098 h 525548"/>
              <a:gd name="connsiteX14" fmla="*/ 358775 w 1461293"/>
              <a:gd name="connsiteY14" fmla="*/ 377443 h 525548"/>
              <a:gd name="connsiteX0" fmla="*/ 358775 w 1828005"/>
              <a:gd name="connsiteY0" fmla="*/ 536909 h 685014"/>
              <a:gd name="connsiteX1" fmla="*/ 2381 w 1828005"/>
              <a:gd name="connsiteY1" fmla="*/ 439740 h 685014"/>
              <a:gd name="connsiteX2" fmla="*/ 0 w 1828005"/>
              <a:gd name="connsiteY2" fmla="*/ 372325 h 685014"/>
              <a:gd name="connsiteX3" fmla="*/ 869951 w 1828005"/>
              <a:gd name="connsiteY3" fmla="*/ 363975 h 685014"/>
              <a:gd name="connsiteX4" fmla="*/ 1016000 w 1828005"/>
              <a:gd name="connsiteY4" fmla="*/ 332225 h 685014"/>
              <a:gd name="connsiteX5" fmla="*/ 1196181 w 1828005"/>
              <a:gd name="connsiteY5" fmla="*/ 257407 h 685014"/>
              <a:gd name="connsiteX6" fmla="*/ 1348580 w 1828005"/>
              <a:gd name="connsiteY6" fmla="*/ 211174 h 685014"/>
              <a:gd name="connsiteX7" fmla="*/ 1828005 w 1828005"/>
              <a:gd name="connsiteY7" fmla="*/ 0 h 685014"/>
              <a:gd name="connsiteX8" fmla="*/ 1339056 w 1828005"/>
              <a:gd name="connsiteY8" fmla="*/ 552888 h 685014"/>
              <a:gd name="connsiteX9" fmla="*/ 1174749 w 1828005"/>
              <a:gd name="connsiteY9" fmla="*/ 537883 h 685014"/>
              <a:gd name="connsiteX10" fmla="*/ 999331 w 1828005"/>
              <a:gd name="connsiteY10" fmla="*/ 530075 h 685014"/>
              <a:gd name="connsiteX11" fmla="*/ 850900 w 1828005"/>
              <a:gd name="connsiteY11" fmla="*/ 634896 h 685014"/>
              <a:gd name="connsiteX12" fmla="*/ 679449 w 1828005"/>
              <a:gd name="connsiteY12" fmla="*/ 685014 h 685014"/>
              <a:gd name="connsiteX13" fmla="*/ 524669 w 1828005"/>
              <a:gd name="connsiteY13" fmla="*/ 648564 h 685014"/>
              <a:gd name="connsiteX14" fmla="*/ 358775 w 1828005"/>
              <a:gd name="connsiteY14" fmla="*/ 536909 h 685014"/>
              <a:gd name="connsiteX0" fmla="*/ 358775 w 1828005"/>
              <a:gd name="connsiteY0" fmla="*/ 536909 h 685014"/>
              <a:gd name="connsiteX1" fmla="*/ 2381 w 1828005"/>
              <a:gd name="connsiteY1" fmla="*/ 439740 h 685014"/>
              <a:gd name="connsiteX2" fmla="*/ 0 w 1828005"/>
              <a:gd name="connsiteY2" fmla="*/ 372325 h 685014"/>
              <a:gd name="connsiteX3" fmla="*/ 869951 w 1828005"/>
              <a:gd name="connsiteY3" fmla="*/ 363975 h 685014"/>
              <a:gd name="connsiteX4" fmla="*/ 1016000 w 1828005"/>
              <a:gd name="connsiteY4" fmla="*/ 332225 h 685014"/>
              <a:gd name="connsiteX5" fmla="*/ 1196181 w 1828005"/>
              <a:gd name="connsiteY5" fmla="*/ 257407 h 685014"/>
              <a:gd name="connsiteX6" fmla="*/ 1348580 w 1828005"/>
              <a:gd name="connsiteY6" fmla="*/ 211174 h 685014"/>
              <a:gd name="connsiteX7" fmla="*/ 1828005 w 1828005"/>
              <a:gd name="connsiteY7" fmla="*/ 0 h 685014"/>
              <a:gd name="connsiteX8" fmla="*/ 1596231 w 1828005"/>
              <a:gd name="connsiteY8" fmla="*/ 254456 h 685014"/>
              <a:gd name="connsiteX9" fmla="*/ 1339056 w 1828005"/>
              <a:gd name="connsiteY9" fmla="*/ 552888 h 685014"/>
              <a:gd name="connsiteX10" fmla="*/ 1174749 w 1828005"/>
              <a:gd name="connsiteY10" fmla="*/ 537883 h 685014"/>
              <a:gd name="connsiteX11" fmla="*/ 999331 w 1828005"/>
              <a:gd name="connsiteY11" fmla="*/ 530075 h 685014"/>
              <a:gd name="connsiteX12" fmla="*/ 850900 w 1828005"/>
              <a:gd name="connsiteY12" fmla="*/ 634896 h 685014"/>
              <a:gd name="connsiteX13" fmla="*/ 679449 w 1828005"/>
              <a:gd name="connsiteY13" fmla="*/ 685014 h 685014"/>
              <a:gd name="connsiteX14" fmla="*/ 524669 w 1828005"/>
              <a:gd name="connsiteY14" fmla="*/ 648564 h 685014"/>
              <a:gd name="connsiteX15" fmla="*/ 358775 w 1828005"/>
              <a:gd name="connsiteY15" fmla="*/ 536909 h 685014"/>
              <a:gd name="connsiteX0" fmla="*/ 358775 w 2186781"/>
              <a:gd name="connsiteY0" fmla="*/ 624165 h 772270"/>
              <a:gd name="connsiteX1" fmla="*/ 2381 w 2186781"/>
              <a:gd name="connsiteY1" fmla="*/ 526996 h 772270"/>
              <a:gd name="connsiteX2" fmla="*/ 0 w 2186781"/>
              <a:gd name="connsiteY2" fmla="*/ 459581 h 772270"/>
              <a:gd name="connsiteX3" fmla="*/ 869951 w 2186781"/>
              <a:gd name="connsiteY3" fmla="*/ 451231 h 772270"/>
              <a:gd name="connsiteX4" fmla="*/ 1016000 w 2186781"/>
              <a:gd name="connsiteY4" fmla="*/ 419481 h 772270"/>
              <a:gd name="connsiteX5" fmla="*/ 1196181 w 2186781"/>
              <a:gd name="connsiteY5" fmla="*/ 344663 h 772270"/>
              <a:gd name="connsiteX6" fmla="*/ 1348580 w 2186781"/>
              <a:gd name="connsiteY6" fmla="*/ 298430 h 772270"/>
              <a:gd name="connsiteX7" fmla="*/ 1828005 w 2186781"/>
              <a:gd name="connsiteY7" fmla="*/ 87256 h 772270"/>
              <a:gd name="connsiteX8" fmla="*/ 2186781 w 2186781"/>
              <a:gd name="connsiteY8" fmla="*/ 0 h 772270"/>
              <a:gd name="connsiteX9" fmla="*/ 1339056 w 2186781"/>
              <a:gd name="connsiteY9" fmla="*/ 640144 h 772270"/>
              <a:gd name="connsiteX10" fmla="*/ 1174749 w 2186781"/>
              <a:gd name="connsiteY10" fmla="*/ 625139 h 772270"/>
              <a:gd name="connsiteX11" fmla="*/ 999331 w 2186781"/>
              <a:gd name="connsiteY11" fmla="*/ 617331 h 772270"/>
              <a:gd name="connsiteX12" fmla="*/ 850900 w 2186781"/>
              <a:gd name="connsiteY12" fmla="*/ 722152 h 772270"/>
              <a:gd name="connsiteX13" fmla="*/ 679449 w 2186781"/>
              <a:gd name="connsiteY13" fmla="*/ 772270 h 772270"/>
              <a:gd name="connsiteX14" fmla="*/ 524669 w 2186781"/>
              <a:gd name="connsiteY14" fmla="*/ 735820 h 772270"/>
              <a:gd name="connsiteX15" fmla="*/ 358775 w 2186781"/>
              <a:gd name="connsiteY15" fmla="*/ 624165 h 772270"/>
              <a:gd name="connsiteX0" fmla="*/ 358775 w 2186781"/>
              <a:gd name="connsiteY0" fmla="*/ 624165 h 772270"/>
              <a:gd name="connsiteX1" fmla="*/ 2381 w 2186781"/>
              <a:gd name="connsiteY1" fmla="*/ 526996 h 772270"/>
              <a:gd name="connsiteX2" fmla="*/ 0 w 2186781"/>
              <a:gd name="connsiteY2" fmla="*/ 459581 h 772270"/>
              <a:gd name="connsiteX3" fmla="*/ 869951 w 2186781"/>
              <a:gd name="connsiteY3" fmla="*/ 451231 h 772270"/>
              <a:gd name="connsiteX4" fmla="*/ 1016000 w 2186781"/>
              <a:gd name="connsiteY4" fmla="*/ 419481 h 772270"/>
              <a:gd name="connsiteX5" fmla="*/ 1196181 w 2186781"/>
              <a:gd name="connsiteY5" fmla="*/ 344663 h 772270"/>
              <a:gd name="connsiteX6" fmla="*/ 1348580 w 2186781"/>
              <a:gd name="connsiteY6" fmla="*/ 298430 h 772270"/>
              <a:gd name="connsiteX7" fmla="*/ 1828005 w 2186781"/>
              <a:gd name="connsiteY7" fmla="*/ 87256 h 772270"/>
              <a:gd name="connsiteX8" fmla="*/ 2186781 w 2186781"/>
              <a:gd name="connsiteY8" fmla="*/ 0 h 772270"/>
              <a:gd name="connsiteX9" fmla="*/ 1843881 w 2186781"/>
              <a:gd name="connsiteY9" fmla="*/ 255145 h 772270"/>
              <a:gd name="connsiteX10" fmla="*/ 1339056 w 2186781"/>
              <a:gd name="connsiteY10" fmla="*/ 640144 h 772270"/>
              <a:gd name="connsiteX11" fmla="*/ 1174749 w 2186781"/>
              <a:gd name="connsiteY11" fmla="*/ 625139 h 772270"/>
              <a:gd name="connsiteX12" fmla="*/ 999331 w 2186781"/>
              <a:gd name="connsiteY12" fmla="*/ 617331 h 772270"/>
              <a:gd name="connsiteX13" fmla="*/ 850900 w 2186781"/>
              <a:gd name="connsiteY13" fmla="*/ 722152 h 772270"/>
              <a:gd name="connsiteX14" fmla="*/ 679449 w 2186781"/>
              <a:gd name="connsiteY14" fmla="*/ 772270 h 772270"/>
              <a:gd name="connsiteX15" fmla="*/ 524669 w 2186781"/>
              <a:gd name="connsiteY15" fmla="*/ 735820 h 772270"/>
              <a:gd name="connsiteX16" fmla="*/ 358775 w 2186781"/>
              <a:gd name="connsiteY16" fmla="*/ 624165 h 772270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1339056 w 2239169"/>
              <a:gd name="connsiteY10" fmla="*/ 644701 h 776827"/>
              <a:gd name="connsiteX11" fmla="*/ 1174749 w 2239169"/>
              <a:gd name="connsiteY11" fmla="*/ 629696 h 776827"/>
              <a:gd name="connsiteX12" fmla="*/ 999331 w 2239169"/>
              <a:gd name="connsiteY12" fmla="*/ 621888 h 776827"/>
              <a:gd name="connsiteX13" fmla="*/ 850900 w 2239169"/>
              <a:gd name="connsiteY13" fmla="*/ 726709 h 776827"/>
              <a:gd name="connsiteX14" fmla="*/ 679449 w 2239169"/>
              <a:gd name="connsiteY14" fmla="*/ 776827 h 776827"/>
              <a:gd name="connsiteX15" fmla="*/ 524669 w 2239169"/>
              <a:gd name="connsiteY15" fmla="*/ 740377 h 776827"/>
              <a:gd name="connsiteX16" fmla="*/ 358775 w 2239169"/>
              <a:gd name="connsiteY16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1877219 w 2239169"/>
              <a:gd name="connsiteY10" fmla="*/ 259703 h 776827"/>
              <a:gd name="connsiteX11" fmla="*/ 1339056 w 2239169"/>
              <a:gd name="connsiteY11" fmla="*/ 644701 h 776827"/>
              <a:gd name="connsiteX12" fmla="*/ 1174749 w 2239169"/>
              <a:gd name="connsiteY12" fmla="*/ 629696 h 776827"/>
              <a:gd name="connsiteX13" fmla="*/ 999331 w 2239169"/>
              <a:gd name="connsiteY13" fmla="*/ 621888 h 776827"/>
              <a:gd name="connsiteX14" fmla="*/ 850900 w 2239169"/>
              <a:gd name="connsiteY14" fmla="*/ 726709 h 776827"/>
              <a:gd name="connsiteX15" fmla="*/ 679449 w 2239169"/>
              <a:gd name="connsiteY15" fmla="*/ 776827 h 776827"/>
              <a:gd name="connsiteX16" fmla="*/ 524669 w 2239169"/>
              <a:gd name="connsiteY16" fmla="*/ 740377 h 776827"/>
              <a:gd name="connsiteX17" fmla="*/ 358775 w 2239169"/>
              <a:gd name="connsiteY17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05265 h 776827"/>
              <a:gd name="connsiteX11" fmla="*/ 1339056 w 2239169"/>
              <a:gd name="connsiteY11" fmla="*/ 644701 h 776827"/>
              <a:gd name="connsiteX12" fmla="*/ 1174749 w 2239169"/>
              <a:gd name="connsiteY12" fmla="*/ 629696 h 776827"/>
              <a:gd name="connsiteX13" fmla="*/ 999331 w 2239169"/>
              <a:gd name="connsiteY13" fmla="*/ 621888 h 776827"/>
              <a:gd name="connsiteX14" fmla="*/ 850900 w 2239169"/>
              <a:gd name="connsiteY14" fmla="*/ 726709 h 776827"/>
              <a:gd name="connsiteX15" fmla="*/ 679449 w 2239169"/>
              <a:gd name="connsiteY15" fmla="*/ 776827 h 776827"/>
              <a:gd name="connsiteX16" fmla="*/ 524669 w 2239169"/>
              <a:gd name="connsiteY16" fmla="*/ 740377 h 776827"/>
              <a:gd name="connsiteX17" fmla="*/ 358775 w 2239169"/>
              <a:gd name="connsiteY17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05265 h 776827"/>
              <a:gd name="connsiteX11" fmla="*/ 1748631 w 2239169"/>
              <a:gd name="connsiteY11" fmla="*/ 478399 h 776827"/>
              <a:gd name="connsiteX12" fmla="*/ 1339056 w 2239169"/>
              <a:gd name="connsiteY12" fmla="*/ 644701 h 776827"/>
              <a:gd name="connsiteX13" fmla="*/ 1174749 w 2239169"/>
              <a:gd name="connsiteY13" fmla="*/ 629696 h 776827"/>
              <a:gd name="connsiteX14" fmla="*/ 999331 w 2239169"/>
              <a:gd name="connsiteY14" fmla="*/ 621888 h 776827"/>
              <a:gd name="connsiteX15" fmla="*/ 850900 w 2239169"/>
              <a:gd name="connsiteY15" fmla="*/ 726709 h 776827"/>
              <a:gd name="connsiteX16" fmla="*/ 679449 w 2239169"/>
              <a:gd name="connsiteY16" fmla="*/ 776827 h 776827"/>
              <a:gd name="connsiteX17" fmla="*/ 524669 w 2239169"/>
              <a:gd name="connsiteY17" fmla="*/ 740377 h 776827"/>
              <a:gd name="connsiteX18" fmla="*/ 358775 w 2239169"/>
              <a:gd name="connsiteY18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05265 h 776827"/>
              <a:gd name="connsiteX11" fmla="*/ 1739106 w 2239169"/>
              <a:gd name="connsiteY11" fmla="*/ 273371 h 776827"/>
              <a:gd name="connsiteX12" fmla="*/ 1339056 w 2239169"/>
              <a:gd name="connsiteY12" fmla="*/ 644701 h 776827"/>
              <a:gd name="connsiteX13" fmla="*/ 1174749 w 2239169"/>
              <a:gd name="connsiteY13" fmla="*/ 629696 h 776827"/>
              <a:gd name="connsiteX14" fmla="*/ 999331 w 2239169"/>
              <a:gd name="connsiteY14" fmla="*/ 621888 h 776827"/>
              <a:gd name="connsiteX15" fmla="*/ 850900 w 2239169"/>
              <a:gd name="connsiteY15" fmla="*/ 726709 h 776827"/>
              <a:gd name="connsiteX16" fmla="*/ 679449 w 2239169"/>
              <a:gd name="connsiteY16" fmla="*/ 776827 h 776827"/>
              <a:gd name="connsiteX17" fmla="*/ 524669 w 2239169"/>
              <a:gd name="connsiteY17" fmla="*/ 740377 h 776827"/>
              <a:gd name="connsiteX18" fmla="*/ 358775 w 2239169"/>
              <a:gd name="connsiteY18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05265 h 776827"/>
              <a:gd name="connsiteX11" fmla="*/ 1739106 w 2239169"/>
              <a:gd name="connsiteY11" fmla="*/ 273371 h 776827"/>
              <a:gd name="connsiteX12" fmla="*/ 1572419 w 2239169"/>
              <a:gd name="connsiteY12" fmla="*/ 432837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05265 h 776827"/>
              <a:gd name="connsiteX11" fmla="*/ 1739106 w 2239169"/>
              <a:gd name="connsiteY11" fmla="*/ 273371 h 776827"/>
              <a:gd name="connsiteX12" fmla="*/ 1524794 w 2239169"/>
              <a:gd name="connsiteY12" fmla="*/ 268815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828005 w 2239169"/>
              <a:gd name="connsiteY7" fmla="*/ 91813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14377 h 776827"/>
              <a:gd name="connsiteX11" fmla="*/ 1739106 w 2239169"/>
              <a:gd name="connsiteY11" fmla="*/ 273371 h 776827"/>
              <a:gd name="connsiteX12" fmla="*/ 1524794 w 2239169"/>
              <a:gd name="connsiteY12" fmla="*/ 268815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794668 w 2239169"/>
              <a:gd name="connsiteY7" fmla="*/ 96369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14377 h 776827"/>
              <a:gd name="connsiteX11" fmla="*/ 1739106 w 2239169"/>
              <a:gd name="connsiteY11" fmla="*/ 273371 h 776827"/>
              <a:gd name="connsiteX12" fmla="*/ 1524794 w 2239169"/>
              <a:gd name="connsiteY12" fmla="*/ 268815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794668 w 2239169"/>
              <a:gd name="connsiteY7" fmla="*/ 96369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14377 h 776827"/>
              <a:gd name="connsiteX11" fmla="*/ 1734344 w 2239169"/>
              <a:gd name="connsiteY11" fmla="*/ 273371 h 776827"/>
              <a:gd name="connsiteX12" fmla="*/ 1524794 w 2239169"/>
              <a:gd name="connsiteY12" fmla="*/ 268815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794668 w 2239169"/>
              <a:gd name="connsiteY7" fmla="*/ 96369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14377 h 776827"/>
              <a:gd name="connsiteX11" fmla="*/ 1734344 w 2239169"/>
              <a:gd name="connsiteY11" fmla="*/ 273371 h 776827"/>
              <a:gd name="connsiteX12" fmla="*/ 1520031 w 2239169"/>
              <a:gd name="connsiteY12" fmla="*/ 277928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39169"/>
              <a:gd name="connsiteY0" fmla="*/ 628722 h 776827"/>
              <a:gd name="connsiteX1" fmla="*/ 2381 w 2239169"/>
              <a:gd name="connsiteY1" fmla="*/ 531553 h 776827"/>
              <a:gd name="connsiteX2" fmla="*/ 0 w 2239169"/>
              <a:gd name="connsiteY2" fmla="*/ 464138 h 776827"/>
              <a:gd name="connsiteX3" fmla="*/ 869951 w 2239169"/>
              <a:gd name="connsiteY3" fmla="*/ 455788 h 776827"/>
              <a:gd name="connsiteX4" fmla="*/ 1016000 w 2239169"/>
              <a:gd name="connsiteY4" fmla="*/ 424038 h 776827"/>
              <a:gd name="connsiteX5" fmla="*/ 1196181 w 2239169"/>
              <a:gd name="connsiteY5" fmla="*/ 349220 h 776827"/>
              <a:gd name="connsiteX6" fmla="*/ 1348580 w 2239169"/>
              <a:gd name="connsiteY6" fmla="*/ 302987 h 776827"/>
              <a:gd name="connsiteX7" fmla="*/ 1794668 w 2239169"/>
              <a:gd name="connsiteY7" fmla="*/ 96369 h 776827"/>
              <a:gd name="connsiteX8" fmla="*/ 2186781 w 2239169"/>
              <a:gd name="connsiteY8" fmla="*/ 4557 h 776827"/>
              <a:gd name="connsiteX9" fmla="*/ 2239169 w 2239169"/>
              <a:gd name="connsiteY9" fmla="*/ 0 h 776827"/>
              <a:gd name="connsiteX10" fmla="*/ 2162969 w 2239169"/>
              <a:gd name="connsiteY10" fmla="*/ 314377 h 776827"/>
              <a:gd name="connsiteX11" fmla="*/ 1729582 w 2239169"/>
              <a:gd name="connsiteY11" fmla="*/ 282483 h 776827"/>
              <a:gd name="connsiteX12" fmla="*/ 1520031 w 2239169"/>
              <a:gd name="connsiteY12" fmla="*/ 277928 h 776827"/>
              <a:gd name="connsiteX13" fmla="*/ 1339056 w 2239169"/>
              <a:gd name="connsiteY13" fmla="*/ 644701 h 776827"/>
              <a:gd name="connsiteX14" fmla="*/ 1174749 w 2239169"/>
              <a:gd name="connsiteY14" fmla="*/ 629696 h 776827"/>
              <a:gd name="connsiteX15" fmla="*/ 999331 w 2239169"/>
              <a:gd name="connsiteY15" fmla="*/ 621888 h 776827"/>
              <a:gd name="connsiteX16" fmla="*/ 850900 w 2239169"/>
              <a:gd name="connsiteY16" fmla="*/ 726709 h 776827"/>
              <a:gd name="connsiteX17" fmla="*/ 679449 w 2239169"/>
              <a:gd name="connsiteY17" fmla="*/ 776827 h 776827"/>
              <a:gd name="connsiteX18" fmla="*/ 524669 w 2239169"/>
              <a:gd name="connsiteY18" fmla="*/ 740377 h 776827"/>
              <a:gd name="connsiteX19" fmla="*/ 358775 w 2239169"/>
              <a:gd name="connsiteY19" fmla="*/ 628722 h 776827"/>
              <a:gd name="connsiteX0" fmla="*/ 358775 w 2253456"/>
              <a:gd name="connsiteY0" fmla="*/ 633279 h 781384"/>
              <a:gd name="connsiteX1" fmla="*/ 2381 w 2253456"/>
              <a:gd name="connsiteY1" fmla="*/ 536110 h 781384"/>
              <a:gd name="connsiteX2" fmla="*/ 0 w 2253456"/>
              <a:gd name="connsiteY2" fmla="*/ 468695 h 781384"/>
              <a:gd name="connsiteX3" fmla="*/ 869951 w 2253456"/>
              <a:gd name="connsiteY3" fmla="*/ 460345 h 781384"/>
              <a:gd name="connsiteX4" fmla="*/ 1016000 w 2253456"/>
              <a:gd name="connsiteY4" fmla="*/ 428595 h 781384"/>
              <a:gd name="connsiteX5" fmla="*/ 1196181 w 2253456"/>
              <a:gd name="connsiteY5" fmla="*/ 353777 h 781384"/>
              <a:gd name="connsiteX6" fmla="*/ 1348580 w 2253456"/>
              <a:gd name="connsiteY6" fmla="*/ 307544 h 781384"/>
              <a:gd name="connsiteX7" fmla="*/ 1794668 w 2253456"/>
              <a:gd name="connsiteY7" fmla="*/ 100926 h 781384"/>
              <a:gd name="connsiteX8" fmla="*/ 2186781 w 2253456"/>
              <a:gd name="connsiteY8" fmla="*/ 9114 h 781384"/>
              <a:gd name="connsiteX9" fmla="*/ 2253456 w 2253456"/>
              <a:gd name="connsiteY9" fmla="*/ 0 h 781384"/>
              <a:gd name="connsiteX10" fmla="*/ 2162969 w 2253456"/>
              <a:gd name="connsiteY10" fmla="*/ 318934 h 781384"/>
              <a:gd name="connsiteX11" fmla="*/ 1729582 w 2253456"/>
              <a:gd name="connsiteY11" fmla="*/ 287040 h 781384"/>
              <a:gd name="connsiteX12" fmla="*/ 1520031 w 2253456"/>
              <a:gd name="connsiteY12" fmla="*/ 282485 h 781384"/>
              <a:gd name="connsiteX13" fmla="*/ 1339056 w 2253456"/>
              <a:gd name="connsiteY13" fmla="*/ 649258 h 781384"/>
              <a:gd name="connsiteX14" fmla="*/ 1174749 w 2253456"/>
              <a:gd name="connsiteY14" fmla="*/ 634253 h 781384"/>
              <a:gd name="connsiteX15" fmla="*/ 999331 w 2253456"/>
              <a:gd name="connsiteY15" fmla="*/ 626445 h 781384"/>
              <a:gd name="connsiteX16" fmla="*/ 850900 w 2253456"/>
              <a:gd name="connsiteY16" fmla="*/ 731266 h 781384"/>
              <a:gd name="connsiteX17" fmla="*/ 679449 w 2253456"/>
              <a:gd name="connsiteY17" fmla="*/ 781384 h 781384"/>
              <a:gd name="connsiteX18" fmla="*/ 524669 w 2253456"/>
              <a:gd name="connsiteY18" fmla="*/ 744934 h 781384"/>
              <a:gd name="connsiteX19" fmla="*/ 358775 w 2253456"/>
              <a:gd name="connsiteY19" fmla="*/ 633279 h 781384"/>
              <a:gd name="connsiteX0" fmla="*/ 358775 w 2253456"/>
              <a:gd name="connsiteY0" fmla="*/ 633279 h 781384"/>
              <a:gd name="connsiteX1" fmla="*/ 2381 w 2253456"/>
              <a:gd name="connsiteY1" fmla="*/ 536110 h 781384"/>
              <a:gd name="connsiteX2" fmla="*/ 0 w 2253456"/>
              <a:gd name="connsiteY2" fmla="*/ 468695 h 781384"/>
              <a:gd name="connsiteX3" fmla="*/ 869951 w 2253456"/>
              <a:gd name="connsiteY3" fmla="*/ 460345 h 781384"/>
              <a:gd name="connsiteX4" fmla="*/ 1016000 w 2253456"/>
              <a:gd name="connsiteY4" fmla="*/ 428595 h 781384"/>
              <a:gd name="connsiteX5" fmla="*/ 1196181 w 2253456"/>
              <a:gd name="connsiteY5" fmla="*/ 353777 h 781384"/>
              <a:gd name="connsiteX6" fmla="*/ 1348580 w 2253456"/>
              <a:gd name="connsiteY6" fmla="*/ 307544 h 781384"/>
              <a:gd name="connsiteX7" fmla="*/ 1794668 w 2253456"/>
              <a:gd name="connsiteY7" fmla="*/ 100926 h 781384"/>
              <a:gd name="connsiteX8" fmla="*/ 2186781 w 2253456"/>
              <a:gd name="connsiteY8" fmla="*/ 9114 h 781384"/>
              <a:gd name="connsiteX9" fmla="*/ 2253456 w 2253456"/>
              <a:gd name="connsiteY9" fmla="*/ 0 h 781384"/>
              <a:gd name="connsiteX10" fmla="*/ 2172494 w 2253456"/>
              <a:gd name="connsiteY10" fmla="*/ 318934 h 781384"/>
              <a:gd name="connsiteX11" fmla="*/ 1729582 w 2253456"/>
              <a:gd name="connsiteY11" fmla="*/ 287040 h 781384"/>
              <a:gd name="connsiteX12" fmla="*/ 1520031 w 2253456"/>
              <a:gd name="connsiteY12" fmla="*/ 282485 h 781384"/>
              <a:gd name="connsiteX13" fmla="*/ 1339056 w 2253456"/>
              <a:gd name="connsiteY13" fmla="*/ 649258 h 781384"/>
              <a:gd name="connsiteX14" fmla="*/ 1174749 w 2253456"/>
              <a:gd name="connsiteY14" fmla="*/ 634253 h 781384"/>
              <a:gd name="connsiteX15" fmla="*/ 999331 w 2253456"/>
              <a:gd name="connsiteY15" fmla="*/ 626445 h 781384"/>
              <a:gd name="connsiteX16" fmla="*/ 850900 w 2253456"/>
              <a:gd name="connsiteY16" fmla="*/ 731266 h 781384"/>
              <a:gd name="connsiteX17" fmla="*/ 679449 w 2253456"/>
              <a:gd name="connsiteY17" fmla="*/ 781384 h 781384"/>
              <a:gd name="connsiteX18" fmla="*/ 524669 w 2253456"/>
              <a:gd name="connsiteY18" fmla="*/ 744934 h 781384"/>
              <a:gd name="connsiteX19" fmla="*/ 358775 w 2253456"/>
              <a:gd name="connsiteY19" fmla="*/ 633279 h 781384"/>
              <a:gd name="connsiteX0" fmla="*/ 354013 w 2253456"/>
              <a:gd name="connsiteY0" fmla="*/ 637836 h 781384"/>
              <a:gd name="connsiteX1" fmla="*/ 2381 w 2253456"/>
              <a:gd name="connsiteY1" fmla="*/ 536110 h 781384"/>
              <a:gd name="connsiteX2" fmla="*/ 0 w 2253456"/>
              <a:gd name="connsiteY2" fmla="*/ 468695 h 781384"/>
              <a:gd name="connsiteX3" fmla="*/ 869951 w 2253456"/>
              <a:gd name="connsiteY3" fmla="*/ 460345 h 781384"/>
              <a:gd name="connsiteX4" fmla="*/ 1016000 w 2253456"/>
              <a:gd name="connsiteY4" fmla="*/ 428595 h 781384"/>
              <a:gd name="connsiteX5" fmla="*/ 1196181 w 2253456"/>
              <a:gd name="connsiteY5" fmla="*/ 353777 h 781384"/>
              <a:gd name="connsiteX6" fmla="*/ 1348580 w 2253456"/>
              <a:gd name="connsiteY6" fmla="*/ 307544 h 781384"/>
              <a:gd name="connsiteX7" fmla="*/ 1794668 w 2253456"/>
              <a:gd name="connsiteY7" fmla="*/ 100926 h 781384"/>
              <a:gd name="connsiteX8" fmla="*/ 2186781 w 2253456"/>
              <a:gd name="connsiteY8" fmla="*/ 9114 h 781384"/>
              <a:gd name="connsiteX9" fmla="*/ 2253456 w 2253456"/>
              <a:gd name="connsiteY9" fmla="*/ 0 h 781384"/>
              <a:gd name="connsiteX10" fmla="*/ 2172494 w 2253456"/>
              <a:gd name="connsiteY10" fmla="*/ 318934 h 781384"/>
              <a:gd name="connsiteX11" fmla="*/ 1729582 w 2253456"/>
              <a:gd name="connsiteY11" fmla="*/ 287040 h 781384"/>
              <a:gd name="connsiteX12" fmla="*/ 1520031 w 2253456"/>
              <a:gd name="connsiteY12" fmla="*/ 282485 h 781384"/>
              <a:gd name="connsiteX13" fmla="*/ 1339056 w 2253456"/>
              <a:gd name="connsiteY13" fmla="*/ 649258 h 781384"/>
              <a:gd name="connsiteX14" fmla="*/ 1174749 w 2253456"/>
              <a:gd name="connsiteY14" fmla="*/ 634253 h 781384"/>
              <a:gd name="connsiteX15" fmla="*/ 999331 w 2253456"/>
              <a:gd name="connsiteY15" fmla="*/ 626445 h 781384"/>
              <a:gd name="connsiteX16" fmla="*/ 850900 w 2253456"/>
              <a:gd name="connsiteY16" fmla="*/ 731266 h 781384"/>
              <a:gd name="connsiteX17" fmla="*/ 679449 w 2253456"/>
              <a:gd name="connsiteY17" fmla="*/ 781384 h 781384"/>
              <a:gd name="connsiteX18" fmla="*/ 524669 w 2253456"/>
              <a:gd name="connsiteY18" fmla="*/ 744934 h 781384"/>
              <a:gd name="connsiteX19" fmla="*/ 354013 w 2253456"/>
              <a:gd name="connsiteY19" fmla="*/ 637836 h 781384"/>
              <a:gd name="connsiteX0" fmla="*/ 354013 w 2253456"/>
              <a:gd name="connsiteY0" fmla="*/ 637836 h 781384"/>
              <a:gd name="connsiteX1" fmla="*/ 2381 w 2253456"/>
              <a:gd name="connsiteY1" fmla="*/ 536110 h 781384"/>
              <a:gd name="connsiteX2" fmla="*/ 0 w 2253456"/>
              <a:gd name="connsiteY2" fmla="*/ 468695 h 781384"/>
              <a:gd name="connsiteX3" fmla="*/ 869951 w 2253456"/>
              <a:gd name="connsiteY3" fmla="*/ 460345 h 781384"/>
              <a:gd name="connsiteX4" fmla="*/ 1016000 w 2253456"/>
              <a:gd name="connsiteY4" fmla="*/ 428595 h 781384"/>
              <a:gd name="connsiteX5" fmla="*/ 1196181 w 2253456"/>
              <a:gd name="connsiteY5" fmla="*/ 353777 h 781384"/>
              <a:gd name="connsiteX6" fmla="*/ 1348580 w 2253456"/>
              <a:gd name="connsiteY6" fmla="*/ 307544 h 781384"/>
              <a:gd name="connsiteX7" fmla="*/ 1794668 w 2253456"/>
              <a:gd name="connsiteY7" fmla="*/ 100926 h 781384"/>
              <a:gd name="connsiteX8" fmla="*/ 2162969 w 2253456"/>
              <a:gd name="connsiteY8" fmla="*/ 4558 h 781384"/>
              <a:gd name="connsiteX9" fmla="*/ 2253456 w 2253456"/>
              <a:gd name="connsiteY9" fmla="*/ 0 h 781384"/>
              <a:gd name="connsiteX10" fmla="*/ 2172494 w 2253456"/>
              <a:gd name="connsiteY10" fmla="*/ 318934 h 781384"/>
              <a:gd name="connsiteX11" fmla="*/ 1729582 w 2253456"/>
              <a:gd name="connsiteY11" fmla="*/ 287040 h 781384"/>
              <a:gd name="connsiteX12" fmla="*/ 1520031 w 2253456"/>
              <a:gd name="connsiteY12" fmla="*/ 282485 h 781384"/>
              <a:gd name="connsiteX13" fmla="*/ 1339056 w 2253456"/>
              <a:gd name="connsiteY13" fmla="*/ 649258 h 781384"/>
              <a:gd name="connsiteX14" fmla="*/ 1174749 w 2253456"/>
              <a:gd name="connsiteY14" fmla="*/ 634253 h 781384"/>
              <a:gd name="connsiteX15" fmla="*/ 999331 w 2253456"/>
              <a:gd name="connsiteY15" fmla="*/ 626445 h 781384"/>
              <a:gd name="connsiteX16" fmla="*/ 850900 w 2253456"/>
              <a:gd name="connsiteY16" fmla="*/ 731266 h 781384"/>
              <a:gd name="connsiteX17" fmla="*/ 679449 w 2253456"/>
              <a:gd name="connsiteY17" fmla="*/ 781384 h 781384"/>
              <a:gd name="connsiteX18" fmla="*/ 524669 w 2253456"/>
              <a:gd name="connsiteY18" fmla="*/ 744934 h 781384"/>
              <a:gd name="connsiteX19" fmla="*/ 354013 w 2253456"/>
              <a:gd name="connsiteY19" fmla="*/ 637836 h 781384"/>
              <a:gd name="connsiteX0" fmla="*/ 354013 w 2253456"/>
              <a:gd name="connsiteY0" fmla="*/ 637836 h 781384"/>
              <a:gd name="connsiteX1" fmla="*/ 2381 w 2253456"/>
              <a:gd name="connsiteY1" fmla="*/ 536110 h 781384"/>
              <a:gd name="connsiteX2" fmla="*/ 0 w 2253456"/>
              <a:gd name="connsiteY2" fmla="*/ 468695 h 781384"/>
              <a:gd name="connsiteX3" fmla="*/ 869951 w 2253456"/>
              <a:gd name="connsiteY3" fmla="*/ 460345 h 781384"/>
              <a:gd name="connsiteX4" fmla="*/ 1016000 w 2253456"/>
              <a:gd name="connsiteY4" fmla="*/ 428595 h 781384"/>
              <a:gd name="connsiteX5" fmla="*/ 1196181 w 2253456"/>
              <a:gd name="connsiteY5" fmla="*/ 353777 h 781384"/>
              <a:gd name="connsiteX6" fmla="*/ 1348580 w 2253456"/>
              <a:gd name="connsiteY6" fmla="*/ 307544 h 781384"/>
              <a:gd name="connsiteX7" fmla="*/ 1818481 w 2253456"/>
              <a:gd name="connsiteY7" fmla="*/ 91814 h 781384"/>
              <a:gd name="connsiteX8" fmla="*/ 2162969 w 2253456"/>
              <a:gd name="connsiteY8" fmla="*/ 4558 h 781384"/>
              <a:gd name="connsiteX9" fmla="*/ 2253456 w 2253456"/>
              <a:gd name="connsiteY9" fmla="*/ 0 h 781384"/>
              <a:gd name="connsiteX10" fmla="*/ 2172494 w 2253456"/>
              <a:gd name="connsiteY10" fmla="*/ 318934 h 781384"/>
              <a:gd name="connsiteX11" fmla="*/ 1729582 w 2253456"/>
              <a:gd name="connsiteY11" fmla="*/ 287040 h 781384"/>
              <a:gd name="connsiteX12" fmla="*/ 1520031 w 2253456"/>
              <a:gd name="connsiteY12" fmla="*/ 282485 h 781384"/>
              <a:gd name="connsiteX13" fmla="*/ 1339056 w 2253456"/>
              <a:gd name="connsiteY13" fmla="*/ 649258 h 781384"/>
              <a:gd name="connsiteX14" fmla="*/ 1174749 w 2253456"/>
              <a:gd name="connsiteY14" fmla="*/ 634253 h 781384"/>
              <a:gd name="connsiteX15" fmla="*/ 999331 w 2253456"/>
              <a:gd name="connsiteY15" fmla="*/ 626445 h 781384"/>
              <a:gd name="connsiteX16" fmla="*/ 850900 w 2253456"/>
              <a:gd name="connsiteY16" fmla="*/ 731266 h 781384"/>
              <a:gd name="connsiteX17" fmla="*/ 679449 w 2253456"/>
              <a:gd name="connsiteY17" fmla="*/ 781384 h 781384"/>
              <a:gd name="connsiteX18" fmla="*/ 524669 w 2253456"/>
              <a:gd name="connsiteY18" fmla="*/ 744934 h 781384"/>
              <a:gd name="connsiteX19" fmla="*/ 354013 w 2253456"/>
              <a:gd name="connsiteY19" fmla="*/ 637836 h 781384"/>
              <a:gd name="connsiteX0" fmla="*/ 818358 w 2717801"/>
              <a:gd name="connsiteY0" fmla="*/ 637836 h 781384"/>
              <a:gd name="connsiteX1" fmla="*/ 1 w 2717801"/>
              <a:gd name="connsiteY1" fmla="*/ 531553 h 781384"/>
              <a:gd name="connsiteX2" fmla="*/ 464345 w 2717801"/>
              <a:gd name="connsiteY2" fmla="*/ 468695 h 781384"/>
              <a:gd name="connsiteX3" fmla="*/ 1334296 w 2717801"/>
              <a:gd name="connsiteY3" fmla="*/ 460345 h 781384"/>
              <a:gd name="connsiteX4" fmla="*/ 1480345 w 2717801"/>
              <a:gd name="connsiteY4" fmla="*/ 428595 h 781384"/>
              <a:gd name="connsiteX5" fmla="*/ 1660526 w 2717801"/>
              <a:gd name="connsiteY5" fmla="*/ 353777 h 781384"/>
              <a:gd name="connsiteX6" fmla="*/ 1812925 w 2717801"/>
              <a:gd name="connsiteY6" fmla="*/ 307544 h 781384"/>
              <a:gd name="connsiteX7" fmla="*/ 2282826 w 2717801"/>
              <a:gd name="connsiteY7" fmla="*/ 91814 h 781384"/>
              <a:gd name="connsiteX8" fmla="*/ 2627314 w 2717801"/>
              <a:gd name="connsiteY8" fmla="*/ 4558 h 781384"/>
              <a:gd name="connsiteX9" fmla="*/ 2717801 w 2717801"/>
              <a:gd name="connsiteY9" fmla="*/ 0 h 781384"/>
              <a:gd name="connsiteX10" fmla="*/ 2636839 w 2717801"/>
              <a:gd name="connsiteY10" fmla="*/ 318934 h 781384"/>
              <a:gd name="connsiteX11" fmla="*/ 2193927 w 2717801"/>
              <a:gd name="connsiteY11" fmla="*/ 287040 h 781384"/>
              <a:gd name="connsiteX12" fmla="*/ 1984376 w 2717801"/>
              <a:gd name="connsiteY12" fmla="*/ 282485 h 781384"/>
              <a:gd name="connsiteX13" fmla="*/ 1803401 w 2717801"/>
              <a:gd name="connsiteY13" fmla="*/ 649258 h 781384"/>
              <a:gd name="connsiteX14" fmla="*/ 1639094 w 2717801"/>
              <a:gd name="connsiteY14" fmla="*/ 634253 h 781384"/>
              <a:gd name="connsiteX15" fmla="*/ 1463676 w 2717801"/>
              <a:gd name="connsiteY15" fmla="*/ 626445 h 781384"/>
              <a:gd name="connsiteX16" fmla="*/ 1315245 w 2717801"/>
              <a:gd name="connsiteY16" fmla="*/ 731266 h 781384"/>
              <a:gd name="connsiteX17" fmla="*/ 1143794 w 2717801"/>
              <a:gd name="connsiteY17" fmla="*/ 781384 h 781384"/>
              <a:gd name="connsiteX18" fmla="*/ 989014 w 2717801"/>
              <a:gd name="connsiteY18" fmla="*/ 744934 h 781384"/>
              <a:gd name="connsiteX19" fmla="*/ 818358 w 2717801"/>
              <a:gd name="connsiteY19" fmla="*/ 637836 h 781384"/>
              <a:gd name="connsiteX0" fmla="*/ 818358 w 2717801"/>
              <a:gd name="connsiteY0" fmla="*/ 637836 h 781384"/>
              <a:gd name="connsiteX1" fmla="*/ 388939 w 2717801"/>
              <a:gd name="connsiteY1" fmla="*/ 583191 h 781384"/>
              <a:gd name="connsiteX2" fmla="*/ 1 w 2717801"/>
              <a:gd name="connsiteY2" fmla="*/ 531553 h 781384"/>
              <a:gd name="connsiteX3" fmla="*/ 464345 w 2717801"/>
              <a:gd name="connsiteY3" fmla="*/ 468695 h 781384"/>
              <a:gd name="connsiteX4" fmla="*/ 1334296 w 2717801"/>
              <a:gd name="connsiteY4" fmla="*/ 460345 h 781384"/>
              <a:gd name="connsiteX5" fmla="*/ 1480345 w 2717801"/>
              <a:gd name="connsiteY5" fmla="*/ 428595 h 781384"/>
              <a:gd name="connsiteX6" fmla="*/ 1660526 w 2717801"/>
              <a:gd name="connsiteY6" fmla="*/ 353777 h 781384"/>
              <a:gd name="connsiteX7" fmla="*/ 1812925 w 2717801"/>
              <a:gd name="connsiteY7" fmla="*/ 307544 h 781384"/>
              <a:gd name="connsiteX8" fmla="*/ 2282826 w 2717801"/>
              <a:gd name="connsiteY8" fmla="*/ 91814 h 781384"/>
              <a:gd name="connsiteX9" fmla="*/ 2627314 w 2717801"/>
              <a:gd name="connsiteY9" fmla="*/ 4558 h 781384"/>
              <a:gd name="connsiteX10" fmla="*/ 2717801 w 2717801"/>
              <a:gd name="connsiteY10" fmla="*/ 0 h 781384"/>
              <a:gd name="connsiteX11" fmla="*/ 2636839 w 2717801"/>
              <a:gd name="connsiteY11" fmla="*/ 318934 h 781384"/>
              <a:gd name="connsiteX12" fmla="*/ 2193927 w 2717801"/>
              <a:gd name="connsiteY12" fmla="*/ 287040 h 781384"/>
              <a:gd name="connsiteX13" fmla="*/ 1984376 w 2717801"/>
              <a:gd name="connsiteY13" fmla="*/ 282485 h 781384"/>
              <a:gd name="connsiteX14" fmla="*/ 1803401 w 2717801"/>
              <a:gd name="connsiteY14" fmla="*/ 649258 h 781384"/>
              <a:gd name="connsiteX15" fmla="*/ 1639094 w 2717801"/>
              <a:gd name="connsiteY15" fmla="*/ 634253 h 781384"/>
              <a:gd name="connsiteX16" fmla="*/ 1463676 w 2717801"/>
              <a:gd name="connsiteY16" fmla="*/ 626445 h 781384"/>
              <a:gd name="connsiteX17" fmla="*/ 1315245 w 2717801"/>
              <a:gd name="connsiteY17" fmla="*/ 731266 h 781384"/>
              <a:gd name="connsiteX18" fmla="*/ 1143794 w 2717801"/>
              <a:gd name="connsiteY18" fmla="*/ 781384 h 781384"/>
              <a:gd name="connsiteX19" fmla="*/ 989014 w 2717801"/>
              <a:gd name="connsiteY19" fmla="*/ 744934 h 781384"/>
              <a:gd name="connsiteX20" fmla="*/ 818358 w 2717801"/>
              <a:gd name="connsiteY20" fmla="*/ 637836 h 781384"/>
              <a:gd name="connsiteX0" fmla="*/ 818358 w 2717801"/>
              <a:gd name="connsiteY0" fmla="*/ 637836 h 781384"/>
              <a:gd name="connsiteX1" fmla="*/ 469902 w 2717801"/>
              <a:gd name="connsiteY1" fmla="*/ 523961 h 781384"/>
              <a:gd name="connsiteX2" fmla="*/ 1 w 2717801"/>
              <a:gd name="connsiteY2" fmla="*/ 531553 h 781384"/>
              <a:gd name="connsiteX3" fmla="*/ 464345 w 2717801"/>
              <a:gd name="connsiteY3" fmla="*/ 468695 h 781384"/>
              <a:gd name="connsiteX4" fmla="*/ 1334296 w 2717801"/>
              <a:gd name="connsiteY4" fmla="*/ 460345 h 781384"/>
              <a:gd name="connsiteX5" fmla="*/ 1480345 w 2717801"/>
              <a:gd name="connsiteY5" fmla="*/ 428595 h 781384"/>
              <a:gd name="connsiteX6" fmla="*/ 1660526 w 2717801"/>
              <a:gd name="connsiteY6" fmla="*/ 353777 h 781384"/>
              <a:gd name="connsiteX7" fmla="*/ 1812925 w 2717801"/>
              <a:gd name="connsiteY7" fmla="*/ 307544 h 781384"/>
              <a:gd name="connsiteX8" fmla="*/ 2282826 w 2717801"/>
              <a:gd name="connsiteY8" fmla="*/ 91814 h 781384"/>
              <a:gd name="connsiteX9" fmla="*/ 2627314 w 2717801"/>
              <a:gd name="connsiteY9" fmla="*/ 4558 h 781384"/>
              <a:gd name="connsiteX10" fmla="*/ 2717801 w 2717801"/>
              <a:gd name="connsiteY10" fmla="*/ 0 h 781384"/>
              <a:gd name="connsiteX11" fmla="*/ 2636839 w 2717801"/>
              <a:gd name="connsiteY11" fmla="*/ 318934 h 781384"/>
              <a:gd name="connsiteX12" fmla="*/ 2193927 w 2717801"/>
              <a:gd name="connsiteY12" fmla="*/ 287040 h 781384"/>
              <a:gd name="connsiteX13" fmla="*/ 1984376 w 2717801"/>
              <a:gd name="connsiteY13" fmla="*/ 282485 h 781384"/>
              <a:gd name="connsiteX14" fmla="*/ 1803401 w 2717801"/>
              <a:gd name="connsiteY14" fmla="*/ 649258 h 781384"/>
              <a:gd name="connsiteX15" fmla="*/ 1639094 w 2717801"/>
              <a:gd name="connsiteY15" fmla="*/ 634253 h 781384"/>
              <a:gd name="connsiteX16" fmla="*/ 1463676 w 2717801"/>
              <a:gd name="connsiteY16" fmla="*/ 626445 h 781384"/>
              <a:gd name="connsiteX17" fmla="*/ 1315245 w 2717801"/>
              <a:gd name="connsiteY17" fmla="*/ 731266 h 781384"/>
              <a:gd name="connsiteX18" fmla="*/ 1143794 w 2717801"/>
              <a:gd name="connsiteY18" fmla="*/ 781384 h 781384"/>
              <a:gd name="connsiteX19" fmla="*/ 989014 w 2717801"/>
              <a:gd name="connsiteY19" fmla="*/ 744934 h 781384"/>
              <a:gd name="connsiteX20" fmla="*/ 818358 w 2717801"/>
              <a:gd name="connsiteY20" fmla="*/ 637836 h 781384"/>
              <a:gd name="connsiteX0" fmla="*/ 818358 w 2717801"/>
              <a:gd name="connsiteY0" fmla="*/ 637836 h 781384"/>
              <a:gd name="connsiteX1" fmla="*/ 469902 w 2717801"/>
              <a:gd name="connsiteY1" fmla="*/ 523961 h 781384"/>
              <a:gd name="connsiteX2" fmla="*/ 1 w 2717801"/>
              <a:gd name="connsiteY2" fmla="*/ 531553 h 781384"/>
              <a:gd name="connsiteX3" fmla="*/ 464345 w 2717801"/>
              <a:gd name="connsiteY3" fmla="*/ 468695 h 781384"/>
              <a:gd name="connsiteX4" fmla="*/ 1334296 w 2717801"/>
              <a:gd name="connsiteY4" fmla="*/ 460345 h 781384"/>
              <a:gd name="connsiteX5" fmla="*/ 1480345 w 2717801"/>
              <a:gd name="connsiteY5" fmla="*/ 428595 h 781384"/>
              <a:gd name="connsiteX6" fmla="*/ 1660526 w 2717801"/>
              <a:gd name="connsiteY6" fmla="*/ 353777 h 781384"/>
              <a:gd name="connsiteX7" fmla="*/ 1812925 w 2717801"/>
              <a:gd name="connsiteY7" fmla="*/ 307544 h 781384"/>
              <a:gd name="connsiteX8" fmla="*/ 2282826 w 2717801"/>
              <a:gd name="connsiteY8" fmla="*/ 91814 h 781384"/>
              <a:gd name="connsiteX9" fmla="*/ 2627314 w 2717801"/>
              <a:gd name="connsiteY9" fmla="*/ 4558 h 781384"/>
              <a:gd name="connsiteX10" fmla="*/ 2717801 w 2717801"/>
              <a:gd name="connsiteY10" fmla="*/ 0 h 781384"/>
              <a:gd name="connsiteX11" fmla="*/ 2636839 w 2717801"/>
              <a:gd name="connsiteY11" fmla="*/ 318934 h 781384"/>
              <a:gd name="connsiteX12" fmla="*/ 2193927 w 2717801"/>
              <a:gd name="connsiteY12" fmla="*/ 287040 h 781384"/>
              <a:gd name="connsiteX13" fmla="*/ 1984376 w 2717801"/>
              <a:gd name="connsiteY13" fmla="*/ 282485 h 781384"/>
              <a:gd name="connsiteX14" fmla="*/ 1803401 w 2717801"/>
              <a:gd name="connsiteY14" fmla="*/ 649258 h 781384"/>
              <a:gd name="connsiteX15" fmla="*/ 1639094 w 2717801"/>
              <a:gd name="connsiteY15" fmla="*/ 634253 h 781384"/>
              <a:gd name="connsiteX16" fmla="*/ 1463676 w 2717801"/>
              <a:gd name="connsiteY16" fmla="*/ 626445 h 781384"/>
              <a:gd name="connsiteX17" fmla="*/ 1315245 w 2717801"/>
              <a:gd name="connsiteY17" fmla="*/ 731266 h 781384"/>
              <a:gd name="connsiteX18" fmla="*/ 1143794 w 2717801"/>
              <a:gd name="connsiteY18" fmla="*/ 781384 h 781384"/>
              <a:gd name="connsiteX19" fmla="*/ 989014 w 2717801"/>
              <a:gd name="connsiteY19" fmla="*/ 744934 h 781384"/>
              <a:gd name="connsiteX20" fmla="*/ 818358 w 2717801"/>
              <a:gd name="connsiteY20" fmla="*/ 637836 h 781384"/>
              <a:gd name="connsiteX0" fmla="*/ 818358 w 2717801"/>
              <a:gd name="connsiteY0" fmla="*/ 637836 h 781384"/>
              <a:gd name="connsiteX1" fmla="*/ 488952 w 2717801"/>
              <a:gd name="connsiteY1" fmla="*/ 533073 h 781384"/>
              <a:gd name="connsiteX2" fmla="*/ 1 w 2717801"/>
              <a:gd name="connsiteY2" fmla="*/ 531553 h 781384"/>
              <a:gd name="connsiteX3" fmla="*/ 464345 w 2717801"/>
              <a:gd name="connsiteY3" fmla="*/ 468695 h 781384"/>
              <a:gd name="connsiteX4" fmla="*/ 1334296 w 2717801"/>
              <a:gd name="connsiteY4" fmla="*/ 460345 h 781384"/>
              <a:gd name="connsiteX5" fmla="*/ 1480345 w 2717801"/>
              <a:gd name="connsiteY5" fmla="*/ 428595 h 781384"/>
              <a:gd name="connsiteX6" fmla="*/ 1660526 w 2717801"/>
              <a:gd name="connsiteY6" fmla="*/ 353777 h 781384"/>
              <a:gd name="connsiteX7" fmla="*/ 1812925 w 2717801"/>
              <a:gd name="connsiteY7" fmla="*/ 307544 h 781384"/>
              <a:gd name="connsiteX8" fmla="*/ 2282826 w 2717801"/>
              <a:gd name="connsiteY8" fmla="*/ 91814 h 781384"/>
              <a:gd name="connsiteX9" fmla="*/ 2627314 w 2717801"/>
              <a:gd name="connsiteY9" fmla="*/ 4558 h 781384"/>
              <a:gd name="connsiteX10" fmla="*/ 2717801 w 2717801"/>
              <a:gd name="connsiteY10" fmla="*/ 0 h 781384"/>
              <a:gd name="connsiteX11" fmla="*/ 2636839 w 2717801"/>
              <a:gd name="connsiteY11" fmla="*/ 318934 h 781384"/>
              <a:gd name="connsiteX12" fmla="*/ 2193927 w 2717801"/>
              <a:gd name="connsiteY12" fmla="*/ 287040 h 781384"/>
              <a:gd name="connsiteX13" fmla="*/ 1984376 w 2717801"/>
              <a:gd name="connsiteY13" fmla="*/ 282485 h 781384"/>
              <a:gd name="connsiteX14" fmla="*/ 1803401 w 2717801"/>
              <a:gd name="connsiteY14" fmla="*/ 649258 h 781384"/>
              <a:gd name="connsiteX15" fmla="*/ 1639094 w 2717801"/>
              <a:gd name="connsiteY15" fmla="*/ 634253 h 781384"/>
              <a:gd name="connsiteX16" fmla="*/ 1463676 w 2717801"/>
              <a:gd name="connsiteY16" fmla="*/ 626445 h 781384"/>
              <a:gd name="connsiteX17" fmla="*/ 1315245 w 2717801"/>
              <a:gd name="connsiteY17" fmla="*/ 731266 h 781384"/>
              <a:gd name="connsiteX18" fmla="*/ 1143794 w 2717801"/>
              <a:gd name="connsiteY18" fmla="*/ 781384 h 781384"/>
              <a:gd name="connsiteX19" fmla="*/ 989014 w 2717801"/>
              <a:gd name="connsiteY19" fmla="*/ 744934 h 781384"/>
              <a:gd name="connsiteX20" fmla="*/ 818358 w 2717801"/>
              <a:gd name="connsiteY20" fmla="*/ 637836 h 781384"/>
              <a:gd name="connsiteX0" fmla="*/ 861219 w 2760662"/>
              <a:gd name="connsiteY0" fmla="*/ 637836 h 781384"/>
              <a:gd name="connsiteX1" fmla="*/ 531813 w 2760662"/>
              <a:gd name="connsiteY1" fmla="*/ 533073 h 781384"/>
              <a:gd name="connsiteX2" fmla="*/ 0 w 2760662"/>
              <a:gd name="connsiteY2" fmla="*/ 531553 h 781384"/>
              <a:gd name="connsiteX3" fmla="*/ 507206 w 2760662"/>
              <a:gd name="connsiteY3" fmla="*/ 468695 h 781384"/>
              <a:gd name="connsiteX4" fmla="*/ 1377157 w 2760662"/>
              <a:gd name="connsiteY4" fmla="*/ 460345 h 781384"/>
              <a:gd name="connsiteX5" fmla="*/ 1523206 w 2760662"/>
              <a:gd name="connsiteY5" fmla="*/ 428595 h 781384"/>
              <a:gd name="connsiteX6" fmla="*/ 1703387 w 2760662"/>
              <a:gd name="connsiteY6" fmla="*/ 353777 h 781384"/>
              <a:gd name="connsiteX7" fmla="*/ 1855786 w 2760662"/>
              <a:gd name="connsiteY7" fmla="*/ 307544 h 781384"/>
              <a:gd name="connsiteX8" fmla="*/ 2325687 w 2760662"/>
              <a:gd name="connsiteY8" fmla="*/ 91814 h 781384"/>
              <a:gd name="connsiteX9" fmla="*/ 2670175 w 2760662"/>
              <a:gd name="connsiteY9" fmla="*/ 4558 h 781384"/>
              <a:gd name="connsiteX10" fmla="*/ 2760662 w 2760662"/>
              <a:gd name="connsiteY10" fmla="*/ 0 h 781384"/>
              <a:gd name="connsiteX11" fmla="*/ 2679700 w 2760662"/>
              <a:gd name="connsiteY11" fmla="*/ 318934 h 781384"/>
              <a:gd name="connsiteX12" fmla="*/ 2236788 w 2760662"/>
              <a:gd name="connsiteY12" fmla="*/ 287040 h 781384"/>
              <a:gd name="connsiteX13" fmla="*/ 2027237 w 2760662"/>
              <a:gd name="connsiteY13" fmla="*/ 282485 h 781384"/>
              <a:gd name="connsiteX14" fmla="*/ 1846262 w 2760662"/>
              <a:gd name="connsiteY14" fmla="*/ 649258 h 781384"/>
              <a:gd name="connsiteX15" fmla="*/ 1681955 w 2760662"/>
              <a:gd name="connsiteY15" fmla="*/ 634253 h 781384"/>
              <a:gd name="connsiteX16" fmla="*/ 1506537 w 2760662"/>
              <a:gd name="connsiteY16" fmla="*/ 626445 h 781384"/>
              <a:gd name="connsiteX17" fmla="*/ 1358106 w 2760662"/>
              <a:gd name="connsiteY17" fmla="*/ 731266 h 781384"/>
              <a:gd name="connsiteX18" fmla="*/ 1186655 w 2760662"/>
              <a:gd name="connsiteY18" fmla="*/ 781384 h 781384"/>
              <a:gd name="connsiteX19" fmla="*/ 1031875 w 2760662"/>
              <a:gd name="connsiteY19" fmla="*/ 744934 h 781384"/>
              <a:gd name="connsiteX20" fmla="*/ 861219 w 2760662"/>
              <a:gd name="connsiteY20" fmla="*/ 637836 h 781384"/>
              <a:gd name="connsiteX0" fmla="*/ 856457 w 2755900"/>
              <a:gd name="connsiteY0" fmla="*/ 637836 h 781384"/>
              <a:gd name="connsiteX1" fmla="*/ 527051 w 2755900"/>
              <a:gd name="connsiteY1" fmla="*/ 533073 h 781384"/>
              <a:gd name="connsiteX2" fmla="*/ 1 w 2755900"/>
              <a:gd name="connsiteY2" fmla="*/ 531553 h 781384"/>
              <a:gd name="connsiteX3" fmla="*/ 502444 w 2755900"/>
              <a:gd name="connsiteY3" fmla="*/ 468695 h 781384"/>
              <a:gd name="connsiteX4" fmla="*/ 1372395 w 2755900"/>
              <a:gd name="connsiteY4" fmla="*/ 460345 h 781384"/>
              <a:gd name="connsiteX5" fmla="*/ 1518444 w 2755900"/>
              <a:gd name="connsiteY5" fmla="*/ 428595 h 781384"/>
              <a:gd name="connsiteX6" fmla="*/ 1698625 w 2755900"/>
              <a:gd name="connsiteY6" fmla="*/ 353777 h 781384"/>
              <a:gd name="connsiteX7" fmla="*/ 1851024 w 2755900"/>
              <a:gd name="connsiteY7" fmla="*/ 307544 h 781384"/>
              <a:gd name="connsiteX8" fmla="*/ 2320925 w 2755900"/>
              <a:gd name="connsiteY8" fmla="*/ 91814 h 781384"/>
              <a:gd name="connsiteX9" fmla="*/ 2665413 w 2755900"/>
              <a:gd name="connsiteY9" fmla="*/ 4558 h 781384"/>
              <a:gd name="connsiteX10" fmla="*/ 2755900 w 2755900"/>
              <a:gd name="connsiteY10" fmla="*/ 0 h 781384"/>
              <a:gd name="connsiteX11" fmla="*/ 2674938 w 2755900"/>
              <a:gd name="connsiteY11" fmla="*/ 318934 h 781384"/>
              <a:gd name="connsiteX12" fmla="*/ 2232026 w 2755900"/>
              <a:gd name="connsiteY12" fmla="*/ 287040 h 781384"/>
              <a:gd name="connsiteX13" fmla="*/ 2022475 w 2755900"/>
              <a:gd name="connsiteY13" fmla="*/ 282485 h 781384"/>
              <a:gd name="connsiteX14" fmla="*/ 1841500 w 2755900"/>
              <a:gd name="connsiteY14" fmla="*/ 649258 h 781384"/>
              <a:gd name="connsiteX15" fmla="*/ 1677193 w 2755900"/>
              <a:gd name="connsiteY15" fmla="*/ 634253 h 781384"/>
              <a:gd name="connsiteX16" fmla="*/ 1501775 w 2755900"/>
              <a:gd name="connsiteY16" fmla="*/ 626445 h 781384"/>
              <a:gd name="connsiteX17" fmla="*/ 1353344 w 2755900"/>
              <a:gd name="connsiteY17" fmla="*/ 731266 h 781384"/>
              <a:gd name="connsiteX18" fmla="*/ 1181893 w 2755900"/>
              <a:gd name="connsiteY18" fmla="*/ 781384 h 781384"/>
              <a:gd name="connsiteX19" fmla="*/ 1027113 w 2755900"/>
              <a:gd name="connsiteY19" fmla="*/ 744934 h 781384"/>
              <a:gd name="connsiteX20" fmla="*/ 856457 w 2755900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25587 w 2779712"/>
              <a:gd name="connsiteY16" fmla="*/ 626445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0925 w 2779712"/>
              <a:gd name="connsiteY19" fmla="*/ 744934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27968 w 2779712"/>
              <a:gd name="connsiteY16" fmla="*/ 633278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0925 w 2779712"/>
              <a:gd name="connsiteY19" fmla="*/ 744934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27968 w 2779712"/>
              <a:gd name="connsiteY16" fmla="*/ 633278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27968 w 2779712"/>
              <a:gd name="connsiteY16" fmla="*/ 633278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27968 w 2779712"/>
              <a:gd name="connsiteY16" fmla="*/ 633278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46287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35111 w 2779712"/>
              <a:gd name="connsiteY16" fmla="*/ 626445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39143 w 2779712"/>
              <a:gd name="connsiteY13" fmla="*/ 284763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35111 w 2779712"/>
              <a:gd name="connsiteY16" fmla="*/ 626445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9712"/>
              <a:gd name="connsiteY0" fmla="*/ 637836 h 781384"/>
              <a:gd name="connsiteX1" fmla="*/ 550863 w 2779712"/>
              <a:gd name="connsiteY1" fmla="*/ 533073 h 781384"/>
              <a:gd name="connsiteX2" fmla="*/ 0 w 2779712"/>
              <a:gd name="connsiteY2" fmla="*/ 540665 h 781384"/>
              <a:gd name="connsiteX3" fmla="*/ 526256 w 2779712"/>
              <a:gd name="connsiteY3" fmla="*/ 468695 h 781384"/>
              <a:gd name="connsiteX4" fmla="*/ 1396207 w 2779712"/>
              <a:gd name="connsiteY4" fmla="*/ 460345 h 781384"/>
              <a:gd name="connsiteX5" fmla="*/ 1542256 w 2779712"/>
              <a:gd name="connsiteY5" fmla="*/ 428595 h 781384"/>
              <a:gd name="connsiteX6" fmla="*/ 1722437 w 2779712"/>
              <a:gd name="connsiteY6" fmla="*/ 353777 h 781384"/>
              <a:gd name="connsiteX7" fmla="*/ 1874836 w 2779712"/>
              <a:gd name="connsiteY7" fmla="*/ 307544 h 781384"/>
              <a:gd name="connsiteX8" fmla="*/ 2344737 w 2779712"/>
              <a:gd name="connsiteY8" fmla="*/ 91814 h 781384"/>
              <a:gd name="connsiteX9" fmla="*/ 2689225 w 2779712"/>
              <a:gd name="connsiteY9" fmla="*/ 4558 h 781384"/>
              <a:gd name="connsiteX10" fmla="*/ 2779712 w 2779712"/>
              <a:gd name="connsiteY10" fmla="*/ 0 h 781384"/>
              <a:gd name="connsiteX11" fmla="*/ 2698750 w 2779712"/>
              <a:gd name="connsiteY11" fmla="*/ 318934 h 781384"/>
              <a:gd name="connsiteX12" fmla="*/ 2255838 w 2779712"/>
              <a:gd name="connsiteY12" fmla="*/ 287040 h 781384"/>
              <a:gd name="connsiteX13" fmla="*/ 2029618 w 2779712"/>
              <a:gd name="connsiteY13" fmla="*/ 282485 h 781384"/>
              <a:gd name="connsiteX14" fmla="*/ 1865312 w 2779712"/>
              <a:gd name="connsiteY14" fmla="*/ 649258 h 781384"/>
              <a:gd name="connsiteX15" fmla="*/ 1701005 w 2779712"/>
              <a:gd name="connsiteY15" fmla="*/ 634253 h 781384"/>
              <a:gd name="connsiteX16" fmla="*/ 1535111 w 2779712"/>
              <a:gd name="connsiteY16" fmla="*/ 626445 h 781384"/>
              <a:gd name="connsiteX17" fmla="*/ 1377156 w 2779712"/>
              <a:gd name="connsiteY17" fmla="*/ 731266 h 781384"/>
              <a:gd name="connsiteX18" fmla="*/ 1205705 w 2779712"/>
              <a:gd name="connsiteY18" fmla="*/ 781384 h 781384"/>
              <a:gd name="connsiteX19" fmla="*/ 1053306 w 2779712"/>
              <a:gd name="connsiteY19" fmla="*/ 751767 h 781384"/>
              <a:gd name="connsiteX20" fmla="*/ 880269 w 2779712"/>
              <a:gd name="connsiteY20" fmla="*/ 637836 h 781384"/>
              <a:gd name="connsiteX0" fmla="*/ 880269 w 2774949"/>
              <a:gd name="connsiteY0" fmla="*/ 635558 h 779106"/>
              <a:gd name="connsiteX1" fmla="*/ 550863 w 2774949"/>
              <a:gd name="connsiteY1" fmla="*/ 530795 h 779106"/>
              <a:gd name="connsiteX2" fmla="*/ 0 w 2774949"/>
              <a:gd name="connsiteY2" fmla="*/ 538387 h 779106"/>
              <a:gd name="connsiteX3" fmla="*/ 526256 w 2774949"/>
              <a:gd name="connsiteY3" fmla="*/ 466417 h 779106"/>
              <a:gd name="connsiteX4" fmla="*/ 1396207 w 2774949"/>
              <a:gd name="connsiteY4" fmla="*/ 458067 h 779106"/>
              <a:gd name="connsiteX5" fmla="*/ 1542256 w 2774949"/>
              <a:gd name="connsiteY5" fmla="*/ 426317 h 779106"/>
              <a:gd name="connsiteX6" fmla="*/ 1722437 w 2774949"/>
              <a:gd name="connsiteY6" fmla="*/ 351499 h 779106"/>
              <a:gd name="connsiteX7" fmla="*/ 1874836 w 2774949"/>
              <a:gd name="connsiteY7" fmla="*/ 305266 h 779106"/>
              <a:gd name="connsiteX8" fmla="*/ 2344737 w 2774949"/>
              <a:gd name="connsiteY8" fmla="*/ 89536 h 779106"/>
              <a:gd name="connsiteX9" fmla="*/ 2689225 w 2774949"/>
              <a:gd name="connsiteY9" fmla="*/ 2280 h 779106"/>
              <a:gd name="connsiteX10" fmla="*/ 2774949 w 2774949"/>
              <a:gd name="connsiteY10" fmla="*/ 0 h 779106"/>
              <a:gd name="connsiteX11" fmla="*/ 2698750 w 2774949"/>
              <a:gd name="connsiteY11" fmla="*/ 316656 h 779106"/>
              <a:gd name="connsiteX12" fmla="*/ 2255838 w 2774949"/>
              <a:gd name="connsiteY12" fmla="*/ 284762 h 779106"/>
              <a:gd name="connsiteX13" fmla="*/ 2029618 w 2774949"/>
              <a:gd name="connsiteY13" fmla="*/ 280207 h 779106"/>
              <a:gd name="connsiteX14" fmla="*/ 1865312 w 2774949"/>
              <a:gd name="connsiteY14" fmla="*/ 646980 h 779106"/>
              <a:gd name="connsiteX15" fmla="*/ 1701005 w 2774949"/>
              <a:gd name="connsiteY15" fmla="*/ 631975 h 779106"/>
              <a:gd name="connsiteX16" fmla="*/ 1535111 w 2774949"/>
              <a:gd name="connsiteY16" fmla="*/ 624167 h 779106"/>
              <a:gd name="connsiteX17" fmla="*/ 1377156 w 2774949"/>
              <a:gd name="connsiteY17" fmla="*/ 728988 h 779106"/>
              <a:gd name="connsiteX18" fmla="*/ 1205705 w 2774949"/>
              <a:gd name="connsiteY18" fmla="*/ 779106 h 779106"/>
              <a:gd name="connsiteX19" fmla="*/ 1053306 w 2774949"/>
              <a:gd name="connsiteY19" fmla="*/ 749489 h 779106"/>
              <a:gd name="connsiteX20" fmla="*/ 880269 w 2774949"/>
              <a:gd name="connsiteY20" fmla="*/ 635558 h 7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4949" h="779106">
                <a:moveTo>
                  <a:pt x="880269" y="635558"/>
                </a:moveTo>
                <a:cubicBezTo>
                  <a:pt x="738717" y="602156"/>
                  <a:pt x="697178" y="573310"/>
                  <a:pt x="550863" y="530795"/>
                </a:cubicBezTo>
                <a:lnTo>
                  <a:pt x="0" y="538387"/>
                </a:lnTo>
                <a:cubicBezTo>
                  <a:pt x="-794" y="515915"/>
                  <a:pt x="527050" y="488889"/>
                  <a:pt x="526256" y="466417"/>
                </a:cubicBezTo>
                <a:cubicBezTo>
                  <a:pt x="590550" y="457686"/>
                  <a:pt x="1298576" y="476322"/>
                  <a:pt x="1396207" y="458067"/>
                </a:cubicBezTo>
                <a:cubicBezTo>
                  <a:pt x="1395413" y="460448"/>
                  <a:pt x="1543050" y="423936"/>
                  <a:pt x="1542256" y="426317"/>
                </a:cubicBezTo>
                <a:cubicBezTo>
                  <a:pt x="1596627" y="408987"/>
                  <a:pt x="1649015" y="380206"/>
                  <a:pt x="1722437" y="351499"/>
                </a:cubicBezTo>
                <a:lnTo>
                  <a:pt x="1874836" y="305266"/>
                </a:lnTo>
                <a:lnTo>
                  <a:pt x="2344737" y="89536"/>
                </a:lnTo>
                <a:lnTo>
                  <a:pt x="2689225" y="2280"/>
                </a:lnTo>
                <a:lnTo>
                  <a:pt x="2774949" y="0"/>
                </a:lnTo>
                <a:lnTo>
                  <a:pt x="2698750" y="316656"/>
                </a:lnTo>
                <a:lnTo>
                  <a:pt x="2255838" y="284762"/>
                </a:lnTo>
                <a:lnTo>
                  <a:pt x="2029618" y="280207"/>
                </a:lnTo>
                <a:lnTo>
                  <a:pt x="1865312" y="646980"/>
                </a:lnTo>
                <a:lnTo>
                  <a:pt x="1701005" y="631975"/>
                </a:lnTo>
                <a:lnTo>
                  <a:pt x="1535111" y="624167"/>
                </a:lnTo>
                <a:lnTo>
                  <a:pt x="1377156" y="728988"/>
                </a:lnTo>
                <a:lnTo>
                  <a:pt x="1205705" y="779106"/>
                </a:lnTo>
                <a:cubicBezTo>
                  <a:pt x="1154112" y="766956"/>
                  <a:pt x="1112043" y="766195"/>
                  <a:pt x="1053306" y="749489"/>
                </a:cubicBezTo>
                <a:cubicBezTo>
                  <a:pt x="984647" y="708863"/>
                  <a:pt x="955808" y="690485"/>
                  <a:pt x="880269" y="635558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noFill/>
          </a:ln>
          <a:effectLst>
            <a:innerShdw blurRad="1219200" dist="330200" dir="54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262222" y="1755238"/>
            <a:ext cx="2160509" cy="954107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indent="0" algn="ctr"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</a:defRPr>
            </a:lvl5pPr>
            <a:lvl6pPr indent="0">
              <a:defRPr sz="1100">
                <a:solidFill>
                  <a:schemeClr val="lt1"/>
                </a:solidFill>
                <a:latin typeface="+mn-lt"/>
              </a:defRPr>
            </a:lvl6pPr>
            <a:lvl7pPr indent="0">
              <a:defRPr sz="1100">
                <a:solidFill>
                  <a:schemeClr val="lt1"/>
                </a:solidFill>
                <a:latin typeface="+mn-lt"/>
              </a:defRPr>
            </a:lvl7pPr>
            <a:lvl8pPr indent="0">
              <a:defRPr sz="1100">
                <a:solidFill>
                  <a:schemeClr val="lt1"/>
                </a:solidFill>
                <a:latin typeface="+mn-lt"/>
              </a:defRPr>
            </a:lvl8pPr>
            <a:lvl9pPr indent="0">
              <a:defRPr sz="1100"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 smtClean="0"/>
              <a:t>High </a:t>
            </a:r>
            <a:r>
              <a:rPr lang="en-ZA" sz="1200" dirty="0"/>
              <a:t>water requirement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 smtClean="0"/>
              <a:t>Unlawful </a:t>
            </a:r>
            <a:r>
              <a:rPr lang="en-ZA" sz="1200" dirty="0"/>
              <a:t>removed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 smtClean="0"/>
              <a:t>WC/</a:t>
            </a:r>
            <a:r>
              <a:rPr lang="en-ZA" sz="1200" dirty="0" err="1" smtClean="0"/>
              <a:t>WDM</a:t>
            </a:r>
            <a:r>
              <a:rPr lang="en-ZA" sz="1200" dirty="0" smtClean="0"/>
              <a:t> savings</a:t>
            </a:r>
            <a:endParaRPr lang="en-ZA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/>
              <a:t>Tshwane re-use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38900" y="1493628"/>
            <a:ext cx="2192460" cy="52322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indent="0" algn="ctr"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</a:defRPr>
            </a:lvl5pPr>
            <a:lvl6pPr indent="0">
              <a:defRPr sz="1100">
                <a:solidFill>
                  <a:schemeClr val="lt1"/>
                </a:solidFill>
                <a:latin typeface="+mn-lt"/>
              </a:defRPr>
            </a:lvl6pPr>
            <a:lvl7pPr indent="0">
              <a:defRPr sz="1100">
                <a:solidFill>
                  <a:schemeClr val="lt1"/>
                </a:solidFill>
                <a:latin typeface="+mn-lt"/>
              </a:defRPr>
            </a:lvl7pPr>
            <a:lvl8pPr indent="0">
              <a:defRPr sz="1100">
                <a:solidFill>
                  <a:schemeClr val="lt1"/>
                </a:solidFill>
                <a:latin typeface="+mn-lt"/>
              </a:defRPr>
            </a:lvl8pPr>
            <a:lvl9pPr indent="0">
              <a:defRPr sz="1100"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/>
              <a:t> High water requirement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/>
              <a:t> Unlawful removed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852146" y="3649026"/>
            <a:ext cx="1301254" cy="276999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200" dirty="0" smtClean="0">
                <a:solidFill>
                  <a:sysClr val="windowText" lastClr="000000"/>
                </a:solidFill>
              </a:rPr>
              <a:t>Polihali Dam Yield</a:t>
            </a:r>
            <a:endParaRPr lang="en-ZA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/>
          <p:cNvCxnSpPr>
            <a:stCxn id="49" idx="3"/>
          </p:cNvCxnSpPr>
          <p:nvPr/>
        </p:nvCxnSpPr>
        <p:spPr>
          <a:xfrm flipV="1">
            <a:off x="8153400" y="3689350"/>
            <a:ext cx="293688" cy="98176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1186524" y="3926204"/>
            <a:ext cx="1961355" cy="534986"/>
          </a:xfrm>
          <a:custGeom>
            <a:avLst/>
            <a:gdLst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131094 w 1131094"/>
              <a:gd name="connsiteY2" fmla="*/ 0 h 411956"/>
              <a:gd name="connsiteX3" fmla="*/ 1131094 w 1131094"/>
              <a:gd name="connsiteY3" fmla="*/ 0 h 411956"/>
              <a:gd name="connsiteX0" fmla="*/ 0 w 1131094"/>
              <a:gd name="connsiteY0" fmla="*/ 411956 h 411956"/>
              <a:gd name="connsiteX1" fmla="*/ 816769 w 1131094"/>
              <a:gd name="connsiteY1" fmla="*/ 92869 h 411956"/>
              <a:gd name="connsiteX2" fmla="*/ 1063578 w 1131094"/>
              <a:gd name="connsiteY2" fmla="*/ 15906 h 411956"/>
              <a:gd name="connsiteX3" fmla="*/ 1131094 w 1131094"/>
              <a:gd name="connsiteY3" fmla="*/ 0 h 411956"/>
              <a:gd name="connsiteX4" fmla="*/ 1131094 w 1131094"/>
              <a:gd name="connsiteY4" fmla="*/ 0 h 411956"/>
              <a:gd name="connsiteX0" fmla="*/ 0 w 1440873"/>
              <a:gd name="connsiteY0" fmla="*/ 514547 h 514547"/>
              <a:gd name="connsiteX1" fmla="*/ 816769 w 1440873"/>
              <a:gd name="connsiteY1" fmla="*/ 195460 h 514547"/>
              <a:gd name="connsiteX2" fmla="*/ 1063578 w 1440873"/>
              <a:gd name="connsiteY2" fmla="*/ 118497 h 514547"/>
              <a:gd name="connsiteX3" fmla="*/ 1131094 w 1440873"/>
              <a:gd name="connsiteY3" fmla="*/ 102591 h 514547"/>
              <a:gd name="connsiteX4" fmla="*/ 1440873 w 1440873"/>
              <a:gd name="connsiteY4" fmla="*/ 0 h 514547"/>
              <a:gd name="connsiteX0" fmla="*/ 0 w 1509977"/>
              <a:gd name="connsiteY0" fmla="*/ 531247 h 531247"/>
              <a:gd name="connsiteX1" fmla="*/ 816769 w 1509977"/>
              <a:gd name="connsiteY1" fmla="*/ 212160 h 531247"/>
              <a:gd name="connsiteX2" fmla="*/ 1063578 w 1509977"/>
              <a:gd name="connsiteY2" fmla="*/ 135197 h 531247"/>
              <a:gd name="connsiteX3" fmla="*/ 1131094 w 1509977"/>
              <a:gd name="connsiteY3" fmla="*/ 119291 h 531247"/>
              <a:gd name="connsiteX4" fmla="*/ 1509977 w 1509977"/>
              <a:gd name="connsiteY4" fmla="*/ 0 h 531247"/>
              <a:gd name="connsiteX0" fmla="*/ 0 w 1486147"/>
              <a:gd name="connsiteY0" fmla="*/ 536018 h 536018"/>
              <a:gd name="connsiteX1" fmla="*/ 816769 w 1486147"/>
              <a:gd name="connsiteY1" fmla="*/ 216931 h 536018"/>
              <a:gd name="connsiteX2" fmla="*/ 1063578 w 1486147"/>
              <a:gd name="connsiteY2" fmla="*/ 139968 h 536018"/>
              <a:gd name="connsiteX3" fmla="*/ 1131094 w 1486147"/>
              <a:gd name="connsiteY3" fmla="*/ 124062 h 536018"/>
              <a:gd name="connsiteX4" fmla="*/ 1486147 w 1486147"/>
              <a:gd name="connsiteY4" fmla="*/ 0 h 536018"/>
              <a:gd name="connsiteX0" fmla="*/ 0 w 1490912"/>
              <a:gd name="connsiteY0" fmla="*/ 524088 h 524088"/>
              <a:gd name="connsiteX1" fmla="*/ 816769 w 1490912"/>
              <a:gd name="connsiteY1" fmla="*/ 205001 h 524088"/>
              <a:gd name="connsiteX2" fmla="*/ 1063578 w 1490912"/>
              <a:gd name="connsiteY2" fmla="*/ 128038 h 524088"/>
              <a:gd name="connsiteX3" fmla="*/ 1131094 w 1490912"/>
              <a:gd name="connsiteY3" fmla="*/ 112132 h 524088"/>
              <a:gd name="connsiteX4" fmla="*/ 1490912 w 1490912"/>
              <a:gd name="connsiteY4" fmla="*/ 0 h 524088"/>
              <a:gd name="connsiteX0" fmla="*/ 0 w 1500444"/>
              <a:gd name="connsiteY0" fmla="*/ 524088 h 524088"/>
              <a:gd name="connsiteX1" fmla="*/ 826301 w 1500444"/>
              <a:gd name="connsiteY1" fmla="*/ 205001 h 524088"/>
              <a:gd name="connsiteX2" fmla="*/ 1073110 w 1500444"/>
              <a:gd name="connsiteY2" fmla="*/ 128038 h 524088"/>
              <a:gd name="connsiteX3" fmla="*/ 1140626 w 1500444"/>
              <a:gd name="connsiteY3" fmla="*/ 112132 h 524088"/>
              <a:gd name="connsiteX4" fmla="*/ 1500444 w 1500444"/>
              <a:gd name="connsiteY4" fmla="*/ 0 h 524088"/>
              <a:gd name="connsiteX0" fmla="*/ 0 w 1500444"/>
              <a:gd name="connsiteY0" fmla="*/ 531246 h 531246"/>
              <a:gd name="connsiteX1" fmla="*/ 826301 w 1500444"/>
              <a:gd name="connsiteY1" fmla="*/ 205001 h 531246"/>
              <a:gd name="connsiteX2" fmla="*/ 1073110 w 1500444"/>
              <a:gd name="connsiteY2" fmla="*/ 128038 h 531246"/>
              <a:gd name="connsiteX3" fmla="*/ 1140626 w 1500444"/>
              <a:gd name="connsiteY3" fmla="*/ 112132 h 531246"/>
              <a:gd name="connsiteX4" fmla="*/ 1500444 w 1500444"/>
              <a:gd name="connsiteY4" fmla="*/ 0 h 531246"/>
              <a:gd name="connsiteX0" fmla="*/ 0 w 1938901"/>
              <a:gd name="connsiteY0" fmla="*/ 578963 h 578963"/>
              <a:gd name="connsiteX1" fmla="*/ 826301 w 1938901"/>
              <a:gd name="connsiteY1" fmla="*/ 252718 h 578963"/>
              <a:gd name="connsiteX2" fmla="*/ 1073110 w 1938901"/>
              <a:gd name="connsiteY2" fmla="*/ 175755 h 578963"/>
              <a:gd name="connsiteX3" fmla="*/ 1140626 w 1938901"/>
              <a:gd name="connsiteY3" fmla="*/ 159849 h 578963"/>
              <a:gd name="connsiteX4" fmla="*/ 1938901 w 1938901"/>
              <a:gd name="connsiteY4" fmla="*/ 0 h 578963"/>
              <a:gd name="connsiteX0" fmla="*/ 0 w 1938901"/>
              <a:gd name="connsiteY0" fmla="*/ 578963 h 578963"/>
              <a:gd name="connsiteX1" fmla="*/ 826301 w 1938901"/>
              <a:gd name="connsiteY1" fmla="*/ 252718 h 578963"/>
              <a:gd name="connsiteX2" fmla="*/ 1073110 w 1938901"/>
              <a:gd name="connsiteY2" fmla="*/ 175755 h 578963"/>
              <a:gd name="connsiteX3" fmla="*/ 1140626 w 1938901"/>
              <a:gd name="connsiteY3" fmla="*/ 159849 h 578963"/>
              <a:gd name="connsiteX4" fmla="*/ 1938901 w 1938901"/>
              <a:gd name="connsiteY4" fmla="*/ 0 h 578963"/>
              <a:gd name="connsiteX0" fmla="*/ 0 w 1962731"/>
              <a:gd name="connsiteY0" fmla="*/ 536017 h 536017"/>
              <a:gd name="connsiteX1" fmla="*/ 826301 w 1962731"/>
              <a:gd name="connsiteY1" fmla="*/ 209772 h 536017"/>
              <a:gd name="connsiteX2" fmla="*/ 1073110 w 1962731"/>
              <a:gd name="connsiteY2" fmla="*/ 132809 h 536017"/>
              <a:gd name="connsiteX3" fmla="*/ 1140626 w 1962731"/>
              <a:gd name="connsiteY3" fmla="*/ 116903 h 536017"/>
              <a:gd name="connsiteX4" fmla="*/ 1962731 w 1962731"/>
              <a:gd name="connsiteY4" fmla="*/ 0 h 53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731" h="536017">
                <a:moveTo>
                  <a:pt x="0" y="536017"/>
                </a:moveTo>
                <a:lnTo>
                  <a:pt x="826301" y="209772"/>
                </a:lnTo>
                <a:cubicBezTo>
                  <a:pt x="1003564" y="143764"/>
                  <a:pt x="1020723" y="148287"/>
                  <a:pt x="1073110" y="132809"/>
                </a:cubicBezTo>
                <a:cubicBezTo>
                  <a:pt x="1125497" y="117331"/>
                  <a:pt x="1129373" y="119554"/>
                  <a:pt x="1140626" y="116903"/>
                </a:cubicBezTo>
                <a:cubicBezTo>
                  <a:pt x="1260565" y="79526"/>
                  <a:pt x="1804665" y="18290"/>
                  <a:pt x="1962731" y="0"/>
                </a:cubicBezTo>
              </a:path>
            </a:pathLst>
          </a:custGeom>
          <a:noFill/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48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57233" y="2097083"/>
            <a:ext cx="5415280" cy="1829117"/>
          </a:xfrm>
          <a:custGeom>
            <a:avLst/>
            <a:gdLst>
              <a:gd name="connsiteX0" fmla="*/ 0 w 933450"/>
              <a:gd name="connsiteY0" fmla="*/ 528638 h 723900"/>
              <a:gd name="connsiteX1" fmla="*/ 138113 w 933450"/>
              <a:gd name="connsiteY1" fmla="*/ 457200 h 723900"/>
              <a:gd name="connsiteX2" fmla="*/ 447675 w 933450"/>
              <a:gd name="connsiteY2" fmla="*/ 223838 h 723900"/>
              <a:gd name="connsiteX3" fmla="*/ 933450 w 933450"/>
              <a:gd name="connsiteY3" fmla="*/ 0 h 723900"/>
              <a:gd name="connsiteX4" fmla="*/ 785813 w 933450"/>
              <a:gd name="connsiteY4" fmla="*/ 485775 h 723900"/>
              <a:gd name="connsiteX5" fmla="*/ 461963 w 933450"/>
              <a:gd name="connsiteY5" fmla="*/ 614363 h 723900"/>
              <a:gd name="connsiteX6" fmla="*/ 261938 w 933450"/>
              <a:gd name="connsiteY6" fmla="*/ 723900 h 723900"/>
              <a:gd name="connsiteX7" fmla="*/ 209550 w 933450"/>
              <a:gd name="connsiteY7" fmla="*/ 652463 h 723900"/>
              <a:gd name="connsiteX8" fmla="*/ 161925 w 933450"/>
              <a:gd name="connsiteY8" fmla="*/ 614363 h 723900"/>
              <a:gd name="connsiteX9" fmla="*/ 76200 w 933450"/>
              <a:gd name="connsiteY9" fmla="*/ 566738 h 723900"/>
              <a:gd name="connsiteX10" fmla="*/ 0 w 933450"/>
              <a:gd name="connsiteY10" fmla="*/ 528638 h 723900"/>
              <a:gd name="connsiteX0" fmla="*/ 0 w 933450"/>
              <a:gd name="connsiteY0" fmla="*/ 528638 h 733425"/>
              <a:gd name="connsiteX1" fmla="*/ 138113 w 933450"/>
              <a:gd name="connsiteY1" fmla="*/ 457200 h 733425"/>
              <a:gd name="connsiteX2" fmla="*/ 447675 w 933450"/>
              <a:gd name="connsiteY2" fmla="*/ 223838 h 733425"/>
              <a:gd name="connsiteX3" fmla="*/ 933450 w 933450"/>
              <a:gd name="connsiteY3" fmla="*/ 0 h 733425"/>
              <a:gd name="connsiteX4" fmla="*/ 785813 w 933450"/>
              <a:gd name="connsiteY4" fmla="*/ 485775 h 733425"/>
              <a:gd name="connsiteX5" fmla="*/ 461963 w 933450"/>
              <a:gd name="connsiteY5" fmla="*/ 614363 h 733425"/>
              <a:gd name="connsiteX6" fmla="*/ 283369 w 933450"/>
              <a:gd name="connsiteY6" fmla="*/ 733425 h 733425"/>
              <a:gd name="connsiteX7" fmla="*/ 209550 w 933450"/>
              <a:gd name="connsiteY7" fmla="*/ 652463 h 733425"/>
              <a:gd name="connsiteX8" fmla="*/ 161925 w 933450"/>
              <a:gd name="connsiteY8" fmla="*/ 614363 h 733425"/>
              <a:gd name="connsiteX9" fmla="*/ 76200 w 933450"/>
              <a:gd name="connsiteY9" fmla="*/ 566738 h 733425"/>
              <a:gd name="connsiteX10" fmla="*/ 0 w 933450"/>
              <a:gd name="connsiteY10" fmla="*/ 528638 h 733425"/>
              <a:gd name="connsiteX0" fmla="*/ 0 w 1078230"/>
              <a:gd name="connsiteY0" fmla="*/ 604838 h 733425"/>
              <a:gd name="connsiteX1" fmla="*/ 282893 w 1078230"/>
              <a:gd name="connsiteY1" fmla="*/ 457200 h 733425"/>
              <a:gd name="connsiteX2" fmla="*/ 592455 w 1078230"/>
              <a:gd name="connsiteY2" fmla="*/ 223838 h 733425"/>
              <a:gd name="connsiteX3" fmla="*/ 1078230 w 1078230"/>
              <a:gd name="connsiteY3" fmla="*/ 0 h 733425"/>
              <a:gd name="connsiteX4" fmla="*/ 930593 w 1078230"/>
              <a:gd name="connsiteY4" fmla="*/ 485775 h 733425"/>
              <a:gd name="connsiteX5" fmla="*/ 606743 w 1078230"/>
              <a:gd name="connsiteY5" fmla="*/ 614363 h 733425"/>
              <a:gd name="connsiteX6" fmla="*/ 428149 w 1078230"/>
              <a:gd name="connsiteY6" fmla="*/ 733425 h 733425"/>
              <a:gd name="connsiteX7" fmla="*/ 354330 w 1078230"/>
              <a:gd name="connsiteY7" fmla="*/ 652463 h 733425"/>
              <a:gd name="connsiteX8" fmla="*/ 306705 w 1078230"/>
              <a:gd name="connsiteY8" fmla="*/ 614363 h 733425"/>
              <a:gd name="connsiteX9" fmla="*/ 220980 w 1078230"/>
              <a:gd name="connsiteY9" fmla="*/ 566738 h 733425"/>
              <a:gd name="connsiteX10" fmla="*/ 0 w 1078230"/>
              <a:gd name="connsiteY10" fmla="*/ 604838 h 733425"/>
              <a:gd name="connsiteX0" fmla="*/ 0 w 1078230"/>
              <a:gd name="connsiteY0" fmla="*/ 604838 h 733425"/>
              <a:gd name="connsiteX1" fmla="*/ 282893 w 1078230"/>
              <a:gd name="connsiteY1" fmla="*/ 457200 h 733425"/>
              <a:gd name="connsiteX2" fmla="*/ 592455 w 1078230"/>
              <a:gd name="connsiteY2" fmla="*/ 223838 h 733425"/>
              <a:gd name="connsiteX3" fmla="*/ 1078230 w 1078230"/>
              <a:gd name="connsiteY3" fmla="*/ 0 h 733425"/>
              <a:gd name="connsiteX4" fmla="*/ 930593 w 1078230"/>
              <a:gd name="connsiteY4" fmla="*/ 485775 h 733425"/>
              <a:gd name="connsiteX5" fmla="*/ 606743 w 1078230"/>
              <a:gd name="connsiteY5" fmla="*/ 614363 h 733425"/>
              <a:gd name="connsiteX6" fmla="*/ 428149 w 1078230"/>
              <a:gd name="connsiteY6" fmla="*/ 733425 h 733425"/>
              <a:gd name="connsiteX7" fmla="*/ 354330 w 1078230"/>
              <a:gd name="connsiteY7" fmla="*/ 652463 h 733425"/>
              <a:gd name="connsiteX8" fmla="*/ 306705 w 1078230"/>
              <a:gd name="connsiteY8" fmla="*/ 614363 h 733425"/>
              <a:gd name="connsiteX9" fmla="*/ 160020 w 1078230"/>
              <a:gd name="connsiteY9" fmla="*/ 673418 h 733425"/>
              <a:gd name="connsiteX10" fmla="*/ 0 w 1078230"/>
              <a:gd name="connsiteY10" fmla="*/ 604838 h 733425"/>
              <a:gd name="connsiteX0" fmla="*/ 0 w 1078230"/>
              <a:gd name="connsiteY0" fmla="*/ 604838 h 736283"/>
              <a:gd name="connsiteX1" fmla="*/ 282893 w 1078230"/>
              <a:gd name="connsiteY1" fmla="*/ 457200 h 736283"/>
              <a:gd name="connsiteX2" fmla="*/ 592455 w 1078230"/>
              <a:gd name="connsiteY2" fmla="*/ 223838 h 736283"/>
              <a:gd name="connsiteX3" fmla="*/ 1078230 w 1078230"/>
              <a:gd name="connsiteY3" fmla="*/ 0 h 736283"/>
              <a:gd name="connsiteX4" fmla="*/ 930593 w 1078230"/>
              <a:gd name="connsiteY4" fmla="*/ 485775 h 736283"/>
              <a:gd name="connsiteX5" fmla="*/ 606743 w 1078230"/>
              <a:gd name="connsiteY5" fmla="*/ 614363 h 736283"/>
              <a:gd name="connsiteX6" fmla="*/ 428149 w 1078230"/>
              <a:gd name="connsiteY6" fmla="*/ 733425 h 736283"/>
              <a:gd name="connsiteX7" fmla="*/ 354330 w 1078230"/>
              <a:gd name="connsiteY7" fmla="*/ 652463 h 736283"/>
              <a:gd name="connsiteX8" fmla="*/ 245745 w 1078230"/>
              <a:gd name="connsiteY8" fmla="*/ 736283 h 736283"/>
              <a:gd name="connsiteX9" fmla="*/ 160020 w 1078230"/>
              <a:gd name="connsiteY9" fmla="*/ 673418 h 736283"/>
              <a:gd name="connsiteX10" fmla="*/ 0 w 1078230"/>
              <a:gd name="connsiteY10" fmla="*/ 604838 h 736283"/>
              <a:gd name="connsiteX0" fmla="*/ 0 w 1078230"/>
              <a:gd name="connsiteY0" fmla="*/ 604838 h 888683"/>
              <a:gd name="connsiteX1" fmla="*/ 282893 w 1078230"/>
              <a:gd name="connsiteY1" fmla="*/ 457200 h 888683"/>
              <a:gd name="connsiteX2" fmla="*/ 592455 w 1078230"/>
              <a:gd name="connsiteY2" fmla="*/ 223838 h 888683"/>
              <a:gd name="connsiteX3" fmla="*/ 1078230 w 1078230"/>
              <a:gd name="connsiteY3" fmla="*/ 0 h 888683"/>
              <a:gd name="connsiteX4" fmla="*/ 930593 w 1078230"/>
              <a:gd name="connsiteY4" fmla="*/ 485775 h 888683"/>
              <a:gd name="connsiteX5" fmla="*/ 606743 w 1078230"/>
              <a:gd name="connsiteY5" fmla="*/ 614363 h 888683"/>
              <a:gd name="connsiteX6" fmla="*/ 428149 w 1078230"/>
              <a:gd name="connsiteY6" fmla="*/ 733425 h 888683"/>
              <a:gd name="connsiteX7" fmla="*/ 262890 w 1078230"/>
              <a:gd name="connsiteY7" fmla="*/ 888683 h 888683"/>
              <a:gd name="connsiteX8" fmla="*/ 245745 w 1078230"/>
              <a:gd name="connsiteY8" fmla="*/ 736283 h 888683"/>
              <a:gd name="connsiteX9" fmla="*/ 160020 w 1078230"/>
              <a:gd name="connsiteY9" fmla="*/ 673418 h 888683"/>
              <a:gd name="connsiteX10" fmla="*/ 0 w 1078230"/>
              <a:gd name="connsiteY10" fmla="*/ 604838 h 888683"/>
              <a:gd name="connsiteX0" fmla="*/ 0 w 1078230"/>
              <a:gd name="connsiteY0" fmla="*/ 604838 h 888683"/>
              <a:gd name="connsiteX1" fmla="*/ 282893 w 1078230"/>
              <a:gd name="connsiteY1" fmla="*/ 457200 h 888683"/>
              <a:gd name="connsiteX2" fmla="*/ 592455 w 1078230"/>
              <a:gd name="connsiteY2" fmla="*/ 223838 h 888683"/>
              <a:gd name="connsiteX3" fmla="*/ 1078230 w 1078230"/>
              <a:gd name="connsiteY3" fmla="*/ 0 h 888683"/>
              <a:gd name="connsiteX4" fmla="*/ 930593 w 1078230"/>
              <a:gd name="connsiteY4" fmla="*/ 485775 h 888683"/>
              <a:gd name="connsiteX5" fmla="*/ 606743 w 1078230"/>
              <a:gd name="connsiteY5" fmla="*/ 614363 h 888683"/>
              <a:gd name="connsiteX6" fmla="*/ 428149 w 1078230"/>
              <a:gd name="connsiteY6" fmla="*/ 733425 h 888683"/>
              <a:gd name="connsiteX7" fmla="*/ 262890 w 1078230"/>
              <a:gd name="connsiteY7" fmla="*/ 888683 h 888683"/>
              <a:gd name="connsiteX8" fmla="*/ 245745 w 1078230"/>
              <a:gd name="connsiteY8" fmla="*/ 736283 h 888683"/>
              <a:gd name="connsiteX9" fmla="*/ 160020 w 1078230"/>
              <a:gd name="connsiteY9" fmla="*/ 673418 h 888683"/>
              <a:gd name="connsiteX10" fmla="*/ 0 w 1078230"/>
              <a:gd name="connsiteY10" fmla="*/ 604838 h 888683"/>
              <a:gd name="connsiteX0" fmla="*/ 0 w 1078230"/>
              <a:gd name="connsiteY0" fmla="*/ 604838 h 888683"/>
              <a:gd name="connsiteX1" fmla="*/ 282893 w 1078230"/>
              <a:gd name="connsiteY1" fmla="*/ 457200 h 888683"/>
              <a:gd name="connsiteX2" fmla="*/ 592455 w 1078230"/>
              <a:gd name="connsiteY2" fmla="*/ 223838 h 888683"/>
              <a:gd name="connsiteX3" fmla="*/ 1078230 w 1078230"/>
              <a:gd name="connsiteY3" fmla="*/ 0 h 888683"/>
              <a:gd name="connsiteX4" fmla="*/ 930593 w 1078230"/>
              <a:gd name="connsiteY4" fmla="*/ 485775 h 888683"/>
              <a:gd name="connsiteX5" fmla="*/ 606743 w 1078230"/>
              <a:gd name="connsiteY5" fmla="*/ 614363 h 888683"/>
              <a:gd name="connsiteX6" fmla="*/ 428149 w 1078230"/>
              <a:gd name="connsiteY6" fmla="*/ 733425 h 888683"/>
              <a:gd name="connsiteX7" fmla="*/ 262890 w 1078230"/>
              <a:gd name="connsiteY7" fmla="*/ 888683 h 888683"/>
              <a:gd name="connsiteX8" fmla="*/ 245745 w 1078230"/>
              <a:gd name="connsiteY8" fmla="*/ 736283 h 888683"/>
              <a:gd name="connsiteX9" fmla="*/ 160020 w 1078230"/>
              <a:gd name="connsiteY9" fmla="*/ 673418 h 888683"/>
              <a:gd name="connsiteX10" fmla="*/ 0 w 1078230"/>
              <a:gd name="connsiteY10" fmla="*/ 604838 h 888683"/>
              <a:gd name="connsiteX0" fmla="*/ 0 w 1078230"/>
              <a:gd name="connsiteY0" fmla="*/ 604838 h 782003"/>
              <a:gd name="connsiteX1" fmla="*/ 282893 w 1078230"/>
              <a:gd name="connsiteY1" fmla="*/ 457200 h 782003"/>
              <a:gd name="connsiteX2" fmla="*/ 592455 w 1078230"/>
              <a:gd name="connsiteY2" fmla="*/ 223838 h 782003"/>
              <a:gd name="connsiteX3" fmla="*/ 1078230 w 1078230"/>
              <a:gd name="connsiteY3" fmla="*/ 0 h 782003"/>
              <a:gd name="connsiteX4" fmla="*/ 930593 w 1078230"/>
              <a:gd name="connsiteY4" fmla="*/ 485775 h 782003"/>
              <a:gd name="connsiteX5" fmla="*/ 606743 w 1078230"/>
              <a:gd name="connsiteY5" fmla="*/ 614363 h 782003"/>
              <a:gd name="connsiteX6" fmla="*/ 428149 w 1078230"/>
              <a:gd name="connsiteY6" fmla="*/ 733425 h 782003"/>
              <a:gd name="connsiteX7" fmla="*/ 377190 w 1078230"/>
              <a:gd name="connsiteY7" fmla="*/ 782003 h 782003"/>
              <a:gd name="connsiteX8" fmla="*/ 245745 w 1078230"/>
              <a:gd name="connsiteY8" fmla="*/ 736283 h 782003"/>
              <a:gd name="connsiteX9" fmla="*/ 160020 w 1078230"/>
              <a:gd name="connsiteY9" fmla="*/ 673418 h 782003"/>
              <a:gd name="connsiteX10" fmla="*/ 0 w 1078230"/>
              <a:gd name="connsiteY10" fmla="*/ 604838 h 782003"/>
              <a:gd name="connsiteX0" fmla="*/ 0 w 1078230"/>
              <a:gd name="connsiteY0" fmla="*/ 604838 h 782003"/>
              <a:gd name="connsiteX1" fmla="*/ 282893 w 1078230"/>
              <a:gd name="connsiteY1" fmla="*/ 457200 h 782003"/>
              <a:gd name="connsiteX2" fmla="*/ 592455 w 1078230"/>
              <a:gd name="connsiteY2" fmla="*/ 223838 h 782003"/>
              <a:gd name="connsiteX3" fmla="*/ 1078230 w 1078230"/>
              <a:gd name="connsiteY3" fmla="*/ 0 h 782003"/>
              <a:gd name="connsiteX4" fmla="*/ 930593 w 1078230"/>
              <a:gd name="connsiteY4" fmla="*/ 485775 h 782003"/>
              <a:gd name="connsiteX5" fmla="*/ 606743 w 1078230"/>
              <a:gd name="connsiteY5" fmla="*/ 614363 h 782003"/>
              <a:gd name="connsiteX6" fmla="*/ 428149 w 1078230"/>
              <a:gd name="connsiteY6" fmla="*/ 733425 h 782003"/>
              <a:gd name="connsiteX7" fmla="*/ 377190 w 1078230"/>
              <a:gd name="connsiteY7" fmla="*/ 782003 h 782003"/>
              <a:gd name="connsiteX8" fmla="*/ 245745 w 1078230"/>
              <a:gd name="connsiteY8" fmla="*/ 736283 h 782003"/>
              <a:gd name="connsiteX9" fmla="*/ 160020 w 1078230"/>
              <a:gd name="connsiteY9" fmla="*/ 673418 h 782003"/>
              <a:gd name="connsiteX10" fmla="*/ 0 w 1078230"/>
              <a:gd name="connsiteY10" fmla="*/ 604838 h 782003"/>
              <a:gd name="connsiteX0" fmla="*/ 0 w 1078230"/>
              <a:gd name="connsiteY0" fmla="*/ 604838 h 782003"/>
              <a:gd name="connsiteX1" fmla="*/ 282893 w 1078230"/>
              <a:gd name="connsiteY1" fmla="*/ 457200 h 782003"/>
              <a:gd name="connsiteX2" fmla="*/ 592455 w 1078230"/>
              <a:gd name="connsiteY2" fmla="*/ 223838 h 782003"/>
              <a:gd name="connsiteX3" fmla="*/ 1078230 w 1078230"/>
              <a:gd name="connsiteY3" fmla="*/ 0 h 782003"/>
              <a:gd name="connsiteX4" fmla="*/ 930593 w 1078230"/>
              <a:gd name="connsiteY4" fmla="*/ 485775 h 782003"/>
              <a:gd name="connsiteX5" fmla="*/ 606743 w 1078230"/>
              <a:gd name="connsiteY5" fmla="*/ 614363 h 782003"/>
              <a:gd name="connsiteX6" fmla="*/ 428149 w 1078230"/>
              <a:gd name="connsiteY6" fmla="*/ 733425 h 782003"/>
              <a:gd name="connsiteX7" fmla="*/ 377190 w 1078230"/>
              <a:gd name="connsiteY7" fmla="*/ 782003 h 782003"/>
              <a:gd name="connsiteX8" fmla="*/ 239395 w 1078230"/>
              <a:gd name="connsiteY8" fmla="*/ 704533 h 782003"/>
              <a:gd name="connsiteX9" fmla="*/ 160020 w 1078230"/>
              <a:gd name="connsiteY9" fmla="*/ 673418 h 782003"/>
              <a:gd name="connsiteX10" fmla="*/ 0 w 1078230"/>
              <a:gd name="connsiteY10" fmla="*/ 604838 h 782003"/>
              <a:gd name="connsiteX0" fmla="*/ 0 w 1078230"/>
              <a:gd name="connsiteY0" fmla="*/ 604838 h 741109"/>
              <a:gd name="connsiteX1" fmla="*/ 282893 w 1078230"/>
              <a:gd name="connsiteY1" fmla="*/ 457200 h 741109"/>
              <a:gd name="connsiteX2" fmla="*/ 592455 w 1078230"/>
              <a:gd name="connsiteY2" fmla="*/ 223838 h 741109"/>
              <a:gd name="connsiteX3" fmla="*/ 1078230 w 1078230"/>
              <a:gd name="connsiteY3" fmla="*/ 0 h 741109"/>
              <a:gd name="connsiteX4" fmla="*/ 930593 w 1078230"/>
              <a:gd name="connsiteY4" fmla="*/ 485775 h 741109"/>
              <a:gd name="connsiteX5" fmla="*/ 606743 w 1078230"/>
              <a:gd name="connsiteY5" fmla="*/ 614363 h 741109"/>
              <a:gd name="connsiteX6" fmla="*/ 428149 w 1078230"/>
              <a:gd name="connsiteY6" fmla="*/ 733425 h 741109"/>
              <a:gd name="connsiteX7" fmla="*/ 415290 w 1078230"/>
              <a:gd name="connsiteY7" fmla="*/ 718503 h 741109"/>
              <a:gd name="connsiteX8" fmla="*/ 239395 w 1078230"/>
              <a:gd name="connsiteY8" fmla="*/ 704533 h 741109"/>
              <a:gd name="connsiteX9" fmla="*/ 160020 w 1078230"/>
              <a:gd name="connsiteY9" fmla="*/ 673418 h 741109"/>
              <a:gd name="connsiteX10" fmla="*/ 0 w 1078230"/>
              <a:gd name="connsiteY10" fmla="*/ 604838 h 741109"/>
              <a:gd name="connsiteX0" fmla="*/ 0 w 1078230"/>
              <a:gd name="connsiteY0" fmla="*/ 604838 h 741109"/>
              <a:gd name="connsiteX1" fmla="*/ 282893 w 1078230"/>
              <a:gd name="connsiteY1" fmla="*/ 457200 h 741109"/>
              <a:gd name="connsiteX2" fmla="*/ 592455 w 1078230"/>
              <a:gd name="connsiteY2" fmla="*/ 223838 h 741109"/>
              <a:gd name="connsiteX3" fmla="*/ 1078230 w 1078230"/>
              <a:gd name="connsiteY3" fmla="*/ 0 h 741109"/>
              <a:gd name="connsiteX4" fmla="*/ 930593 w 1078230"/>
              <a:gd name="connsiteY4" fmla="*/ 485775 h 741109"/>
              <a:gd name="connsiteX5" fmla="*/ 606743 w 1078230"/>
              <a:gd name="connsiteY5" fmla="*/ 614363 h 741109"/>
              <a:gd name="connsiteX6" fmla="*/ 428149 w 1078230"/>
              <a:gd name="connsiteY6" fmla="*/ 733425 h 741109"/>
              <a:gd name="connsiteX7" fmla="*/ 415290 w 1078230"/>
              <a:gd name="connsiteY7" fmla="*/ 718503 h 741109"/>
              <a:gd name="connsiteX8" fmla="*/ 239395 w 1078230"/>
              <a:gd name="connsiteY8" fmla="*/ 704533 h 741109"/>
              <a:gd name="connsiteX9" fmla="*/ 160020 w 1078230"/>
              <a:gd name="connsiteY9" fmla="*/ 673418 h 741109"/>
              <a:gd name="connsiteX10" fmla="*/ 0 w 1078230"/>
              <a:gd name="connsiteY10" fmla="*/ 604838 h 741109"/>
              <a:gd name="connsiteX0" fmla="*/ 0 w 1078230"/>
              <a:gd name="connsiteY0" fmla="*/ 604838 h 741109"/>
              <a:gd name="connsiteX1" fmla="*/ 282893 w 1078230"/>
              <a:gd name="connsiteY1" fmla="*/ 457200 h 741109"/>
              <a:gd name="connsiteX2" fmla="*/ 592455 w 1078230"/>
              <a:gd name="connsiteY2" fmla="*/ 223838 h 741109"/>
              <a:gd name="connsiteX3" fmla="*/ 1078230 w 1078230"/>
              <a:gd name="connsiteY3" fmla="*/ 0 h 741109"/>
              <a:gd name="connsiteX4" fmla="*/ 930593 w 1078230"/>
              <a:gd name="connsiteY4" fmla="*/ 485775 h 741109"/>
              <a:gd name="connsiteX5" fmla="*/ 606743 w 1078230"/>
              <a:gd name="connsiteY5" fmla="*/ 614363 h 741109"/>
              <a:gd name="connsiteX6" fmla="*/ 428149 w 1078230"/>
              <a:gd name="connsiteY6" fmla="*/ 733425 h 741109"/>
              <a:gd name="connsiteX7" fmla="*/ 415290 w 1078230"/>
              <a:gd name="connsiteY7" fmla="*/ 718503 h 741109"/>
              <a:gd name="connsiteX8" fmla="*/ 239395 w 1078230"/>
              <a:gd name="connsiteY8" fmla="*/ 704533 h 741109"/>
              <a:gd name="connsiteX9" fmla="*/ 160020 w 1078230"/>
              <a:gd name="connsiteY9" fmla="*/ 673418 h 741109"/>
              <a:gd name="connsiteX10" fmla="*/ 0 w 1078230"/>
              <a:gd name="connsiteY10" fmla="*/ 604838 h 741109"/>
              <a:gd name="connsiteX0" fmla="*/ 0 w 1078230"/>
              <a:gd name="connsiteY0" fmla="*/ 604838 h 741109"/>
              <a:gd name="connsiteX1" fmla="*/ 282893 w 1078230"/>
              <a:gd name="connsiteY1" fmla="*/ 457200 h 741109"/>
              <a:gd name="connsiteX2" fmla="*/ 592455 w 1078230"/>
              <a:gd name="connsiteY2" fmla="*/ 223838 h 741109"/>
              <a:gd name="connsiteX3" fmla="*/ 1078230 w 1078230"/>
              <a:gd name="connsiteY3" fmla="*/ 0 h 741109"/>
              <a:gd name="connsiteX4" fmla="*/ 930593 w 1078230"/>
              <a:gd name="connsiteY4" fmla="*/ 485775 h 741109"/>
              <a:gd name="connsiteX5" fmla="*/ 606743 w 1078230"/>
              <a:gd name="connsiteY5" fmla="*/ 614363 h 741109"/>
              <a:gd name="connsiteX6" fmla="*/ 428149 w 1078230"/>
              <a:gd name="connsiteY6" fmla="*/ 733425 h 741109"/>
              <a:gd name="connsiteX7" fmla="*/ 415290 w 1078230"/>
              <a:gd name="connsiteY7" fmla="*/ 718503 h 741109"/>
              <a:gd name="connsiteX8" fmla="*/ 239395 w 1078230"/>
              <a:gd name="connsiteY8" fmla="*/ 704533 h 741109"/>
              <a:gd name="connsiteX9" fmla="*/ 160020 w 1078230"/>
              <a:gd name="connsiteY9" fmla="*/ 673418 h 741109"/>
              <a:gd name="connsiteX10" fmla="*/ 0 w 1078230"/>
              <a:gd name="connsiteY10" fmla="*/ 604838 h 741109"/>
              <a:gd name="connsiteX0" fmla="*/ 0 w 1078230"/>
              <a:gd name="connsiteY0" fmla="*/ 604838 h 740576"/>
              <a:gd name="connsiteX1" fmla="*/ 282893 w 1078230"/>
              <a:gd name="connsiteY1" fmla="*/ 457200 h 740576"/>
              <a:gd name="connsiteX2" fmla="*/ 592455 w 1078230"/>
              <a:gd name="connsiteY2" fmla="*/ 223838 h 740576"/>
              <a:gd name="connsiteX3" fmla="*/ 1078230 w 1078230"/>
              <a:gd name="connsiteY3" fmla="*/ 0 h 740576"/>
              <a:gd name="connsiteX4" fmla="*/ 930593 w 1078230"/>
              <a:gd name="connsiteY4" fmla="*/ 485775 h 740576"/>
              <a:gd name="connsiteX5" fmla="*/ 606743 w 1078230"/>
              <a:gd name="connsiteY5" fmla="*/ 614363 h 740576"/>
              <a:gd name="connsiteX6" fmla="*/ 428149 w 1078230"/>
              <a:gd name="connsiteY6" fmla="*/ 733425 h 740576"/>
              <a:gd name="connsiteX7" fmla="*/ 427990 w 1078230"/>
              <a:gd name="connsiteY7" fmla="*/ 699453 h 740576"/>
              <a:gd name="connsiteX8" fmla="*/ 239395 w 1078230"/>
              <a:gd name="connsiteY8" fmla="*/ 704533 h 740576"/>
              <a:gd name="connsiteX9" fmla="*/ 160020 w 1078230"/>
              <a:gd name="connsiteY9" fmla="*/ 673418 h 740576"/>
              <a:gd name="connsiteX10" fmla="*/ 0 w 1078230"/>
              <a:gd name="connsiteY10" fmla="*/ 604838 h 740576"/>
              <a:gd name="connsiteX0" fmla="*/ 0 w 1078230"/>
              <a:gd name="connsiteY0" fmla="*/ 604838 h 740576"/>
              <a:gd name="connsiteX1" fmla="*/ 282893 w 1078230"/>
              <a:gd name="connsiteY1" fmla="*/ 457200 h 740576"/>
              <a:gd name="connsiteX2" fmla="*/ 592455 w 1078230"/>
              <a:gd name="connsiteY2" fmla="*/ 223838 h 740576"/>
              <a:gd name="connsiteX3" fmla="*/ 1078230 w 1078230"/>
              <a:gd name="connsiteY3" fmla="*/ 0 h 740576"/>
              <a:gd name="connsiteX4" fmla="*/ 930593 w 1078230"/>
              <a:gd name="connsiteY4" fmla="*/ 485775 h 740576"/>
              <a:gd name="connsiteX5" fmla="*/ 606743 w 1078230"/>
              <a:gd name="connsiteY5" fmla="*/ 614363 h 740576"/>
              <a:gd name="connsiteX6" fmla="*/ 428149 w 1078230"/>
              <a:gd name="connsiteY6" fmla="*/ 733425 h 740576"/>
              <a:gd name="connsiteX7" fmla="*/ 427990 w 1078230"/>
              <a:gd name="connsiteY7" fmla="*/ 699453 h 740576"/>
              <a:gd name="connsiteX8" fmla="*/ 252095 w 1078230"/>
              <a:gd name="connsiteY8" fmla="*/ 691833 h 740576"/>
              <a:gd name="connsiteX9" fmla="*/ 160020 w 1078230"/>
              <a:gd name="connsiteY9" fmla="*/ 673418 h 740576"/>
              <a:gd name="connsiteX10" fmla="*/ 0 w 1078230"/>
              <a:gd name="connsiteY10" fmla="*/ 604838 h 740576"/>
              <a:gd name="connsiteX0" fmla="*/ 0 w 1071880"/>
              <a:gd name="connsiteY0" fmla="*/ 592138 h 740576"/>
              <a:gd name="connsiteX1" fmla="*/ 276543 w 1071880"/>
              <a:gd name="connsiteY1" fmla="*/ 457200 h 740576"/>
              <a:gd name="connsiteX2" fmla="*/ 586105 w 1071880"/>
              <a:gd name="connsiteY2" fmla="*/ 223838 h 740576"/>
              <a:gd name="connsiteX3" fmla="*/ 1071880 w 1071880"/>
              <a:gd name="connsiteY3" fmla="*/ 0 h 740576"/>
              <a:gd name="connsiteX4" fmla="*/ 924243 w 1071880"/>
              <a:gd name="connsiteY4" fmla="*/ 485775 h 740576"/>
              <a:gd name="connsiteX5" fmla="*/ 600393 w 1071880"/>
              <a:gd name="connsiteY5" fmla="*/ 614363 h 740576"/>
              <a:gd name="connsiteX6" fmla="*/ 421799 w 1071880"/>
              <a:gd name="connsiteY6" fmla="*/ 733425 h 740576"/>
              <a:gd name="connsiteX7" fmla="*/ 421640 w 1071880"/>
              <a:gd name="connsiteY7" fmla="*/ 699453 h 740576"/>
              <a:gd name="connsiteX8" fmla="*/ 245745 w 1071880"/>
              <a:gd name="connsiteY8" fmla="*/ 691833 h 740576"/>
              <a:gd name="connsiteX9" fmla="*/ 153670 w 1071880"/>
              <a:gd name="connsiteY9" fmla="*/ 673418 h 740576"/>
              <a:gd name="connsiteX10" fmla="*/ 0 w 1071880"/>
              <a:gd name="connsiteY10" fmla="*/ 592138 h 740576"/>
              <a:gd name="connsiteX0" fmla="*/ 0 w 1071880"/>
              <a:gd name="connsiteY0" fmla="*/ 592138 h 740576"/>
              <a:gd name="connsiteX1" fmla="*/ 276543 w 1071880"/>
              <a:gd name="connsiteY1" fmla="*/ 457200 h 740576"/>
              <a:gd name="connsiteX2" fmla="*/ 586105 w 1071880"/>
              <a:gd name="connsiteY2" fmla="*/ 223838 h 740576"/>
              <a:gd name="connsiteX3" fmla="*/ 1071880 w 1071880"/>
              <a:gd name="connsiteY3" fmla="*/ 0 h 740576"/>
              <a:gd name="connsiteX4" fmla="*/ 924243 w 1071880"/>
              <a:gd name="connsiteY4" fmla="*/ 485775 h 740576"/>
              <a:gd name="connsiteX5" fmla="*/ 600393 w 1071880"/>
              <a:gd name="connsiteY5" fmla="*/ 614363 h 740576"/>
              <a:gd name="connsiteX6" fmla="*/ 421799 w 1071880"/>
              <a:gd name="connsiteY6" fmla="*/ 733425 h 740576"/>
              <a:gd name="connsiteX7" fmla="*/ 421640 w 1071880"/>
              <a:gd name="connsiteY7" fmla="*/ 699453 h 740576"/>
              <a:gd name="connsiteX8" fmla="*/ 245745 w 1071880"/>
              <a:gd name="connsiteY8" fmla="*/ 691833 h 740576"/>
              <a:gd name="connsiteX9" fmla="*/ 169545 w 1071880"/>
              <a:gd name="connsiteY9" fmla="*/ 682943 h 740576"/>
              <a:gd name="connsiteX10" fmla="*/ 0 w 1071880"/>
              <a:gd name="connsiteY10" fmla="*/ 592138 h 740576"/>
              <a:gd name="connsiteX0" fmla="*/ 0 w 1071880"/>
              <a:gd name="connsiteY0" fmla="*/ 592138 h 699453"/>
              <a:gd name="connsiteX1" fmla="*/ 276543 w 1071880"/>
              <a:gd name="connsiteY1" fmla="*/ 457200 h 699453"/>
              <a:gd name="connsiteX2" fmla="*/ 586105 w 1071880"/>
              <a:gd name="connsiteY2" fmla="*/ 223838 h 699453"/>
              <a:gd name="connsiteX3" fmla="*/ 1071880 w 1071880"/>
              <a:gd name="connsiteY3" fmla="*/ 0 h 699453"/>
              <a:gd name="connsiteX4" fmla="*/ 924243 w 1071880"/>
              <a:gd name="connsiteY4" fmla="*/ 485775 h 699453"/>
              <a:gd name="connsiteX5" fmla="*/ 600393 w 1071880"/>
              <a:gd name="connsiteY5" fmla="*/ 614363 h 699453"/>
              <a:gd name="connsiteX6" fmla="*/ 513874 w 1071880"/>
              <a:gd name="connsiteY6" fmla="*/ 676275 h 699453"/>
              <a:gd name="connsiteX7" fmla="*/ 421640 w 1071880"/>
              <a:gd name="connsiteY7" fmla="*/ 699453 h 699453"/>
              <a:gd name="connsiteX8" fmla="*/ 245745 w 1071880"/>
              <a:gd name="connsiteY8" fmla="*/ 691833 h 699453"/>
              <a:gd name="connsiteX9" fmla="*/ 169545 w 1071880"/>
              <a:gd name="connsiteY9" fmla="*/ 682943 h 699453"/>
              <a:gd name="connsiteX10" fmla="*/ 0 w 1071880"/>
              <a:gd name="connsiteY10" fmla="*/ 592138 h 699453"/>
              <a:gd name="connsiteX0" fmla="*/ 0 w 1071880"/>
              <a:gd name="connsiteY0" fmla="*/ 592138 h 699453"/>
              <a:gd name="connsiteX1" fmla="*/ 276543 w 1071880"/>
              <a:gd name="connsiteY1" fmla="*/ 457200 h 699453"/>
              <a:gd name="connsiteX2" fmla="*/ 586105 w 1071880"/>
              <a:gd name="connsiteY2" fmla="*/ 223838 h 699453"/>
              <a:gd name="connsiteX3" fmla="*/ 1071880 w 1071880"/>
              <a:gd name="connsiteY3" fmla="*/ 0 h 699453"/>
              <a:gd name="connsiteX4" fmla="*/ 924243 w 1071880"/>
              <a:gd name="connsiteY4" fmla="*/ 485775 h 699453"/>
              <a:gd name="connsiteX5" fmla="*/ 600393 w 1071880"/>
              <a:gd name="connsiteY5" fmla="*/ 614363 h 699453"/>
              <a:gd name="connsiteX6" fmla="*/ 513874 w 1071880"/>
              <a:gd name="connsiteY6" fmla="*/ 676275 h 699453"/>
              <a:gd name="connsiteX7" fmla="*/ 421640 w 1071880"/>
              <a:gd name="connsiteY7" fmla="*/ 699453 h 699453"/>
              <a:gd name="connsiteX8" fmla="*/ 245745 w 1071880"/>
              <a:gd name="connsiteY8" fmla="*/ 691833 h 699453"/>
              <a:gd name="connsiteX9" fmla="*/ 169545 w 1071880"/>
              <a:gd name="connsiteY9" fmla="*/ 682943 h 699453"/>
              <a:gd name="connsiteX10" fmla="*/ 0 w 1071880"/>
              <a:gd name="connsiteY10" fmla="*/ 592138 h 699453"/>
              <a:gd name="connsiteX0" fmla="*/ 0 w 1071880"/>
              <a:gd name="connsiteY0" fmla="*/ 592138 h 699453"/>
              <a:gd name="connsiteX1" fmla="*/ 276543 w 1071880"/>
              <a:gd name="connsiteY1" fmla="*/ 457200 h 699453"/>
              <a:gd name="connsiteX2" fmla="*/ 586105 w 1071880"/>
              <a:gd name="connsiteY2" fmla="*/ 223838 h 699453"/>
              <a:gd name="connsiteX3" fmla="*/ 1071880 w 1071880"/>
              <a:gd name="connsiteY3" fmla="*/ 0 h 699453"/>
              <a:gd name="connsiteX4" fmla="*/ 924243 w 1071880"/>
              <a:gd name="connsiteY4" fmla="*/ 485775 h 699453"/>
              <a:gd name="connsiteX5" fmla="*/ 600393 w 1071880"/>
              <a:gd name="connsiteY5" fmla="*/ 614363 h 699453"/>
              <a:gd name="connsiteX6" fmla="*/ 513874 w 1071880"/>
              <a:gd name="connsiteY6" fmla="*/ 676275 h 699453"/>
              <a:gd name="connsiteX7" fmla="*/ 421640 w 1071880"/>
              <a:gd name="connsiteY7" fmla="*/ 699453 h 699453"/>
              <a:gd name="connsiteX8" fmla="*/ 245745 w 1071880"/>
              <a:gd name="connsiteY8" fmla="*/ 691833 h 699453"/>
              <a:gd name="connsiteX9" fmla="*/ 169545 w 1071880"/>
              <a:gd name="connsiteY9" fmla="*/ 682943 h 699453"/>
              <a:gd name="connsiteX10" fmla="*/ 0 w 1071880"/>
              <a:gd name="connsiteY10" fmla="*/ 592138 h 699453"/>
              <a:gd name="connsiteX0" fmla="*/ 0 w 1071880"/>
              <a:gd name="connsiteY0" fmla="*/ 592138 h 699453"/>
              <a:gd name="connsiteX1" fmla="*/ 276543 w 1071880"/>
              <a:gd name="connsiteY1" fmla="*/ 457200 h 699453"/>
              <a:gd name="connsiteX2" fmla="*/ 586105 w 1071880"/>
              <a:gd name="connsiteY2" fmla="*/ 223838 h 699453"/>
              <a:gd name="connsiteX3" fmla="*/ 1071880 w 1071880"/>
              <a:gd name="connsiteY3" fmla="*/ 0 h 699453"/>
              <a:gd name="connsiteX4" fmla="*/ 924243 w 1071880"/>
              <a:gd name="connsiteY4" fmla="*/ 485775 h 699453"/>
              <a:gd name="connsiteX5" fmla="*/ 600393 w 1071880"/>
              <a:gd name="connsiteY5" fmla="*/ 614363 h 699453"/>
              <a:gd name="connsiteX6" fmla="*/ 513874 w 1071880"/>
              <a:gd name="connsiteY6" fmla="*/ 676275 h 699453"/>
              <a:gd name="connsiteX7" fmla="*/ 421640 w 1071880"/>
              <a:gd name="connsiteY7" fmla="*/ 699453 h 699453"/>
              <a:gd name="connsiteX8" fmla="*/ 245745 w 1071880"/>
              <a:gd name="connsiteY8" fmla="*/ 691833 h 699453"/>
              <a:gd name="connsiteX9" fmla="*/ 169545 w 1071880"/>
              <a:gd name="connsiteY9" fmla="*/ 682943 h 699453"/>
              <a:gd name="connsiteX10" fmla="*/ 0 w 1071880"/>
              <a:gd name="connsiteY10" fmla="*/ 592138 h 699453"/>
              <a:gd name="connsiteX0" fmla="*/ 0 w 1071880"/>
              <a:gd name="connsiteY0" fmla="*/ 592138 h 693988"/>
              <a:gd name="connsiteX1" fmla="*/ 276543 w 1071880"/>
              <a:gd name="connsiteY1" fmla="*/ 457200 h 693988"/>
              <a:gd name="connsiteX2" fmla="*/ 586105 w 1071880"/>
              <a:gd name="connsiteY2" fmla="*/ 223838 h 693988"/>
              <a:gd name="connsiteX3" fmla="*/ 1071880 w 1071880"/>
              <a:gd name="connsiteY3" fmla="*/ 0 h 693988"/>
              <a:gd name="connsiteX4" fmla="*/ 924243 w 1071880"/>
              <a:gd name="connsiteY4" fmla="*/ 485775 h 693988"/>
              <a:gd name="connsiteX5" fmla="*/ 600393 w 1071880"/>
              <a:gd name="connsiteY5" fmla="*/ 614363 h 693988"/>
              <a:gd name="connsiteX6" fmla="*/ 513874 w 1071880"/>
              <a:gd name="connsiteY6" fmla="*/ 676275 h 693988"/>
              <a:gd name="connsiteX7" fmla="*/ 424815 w 1071880"/>
              <a:gd name="connsiteY7" fmla="*/ 686753 h 693988"/>
              <a:gd name="connsiteX8" fmla="*/ 245745 w 1071880"/>
              <a:gd name="connsiteY8" fmla="*/ 691833 h 693988"/>
              <a:gd name="connsiteX9" fmla="*/ 169545 w 1071880"/>
              <a:gd name="connsiteY9" fmla="*/ 682943 h 693988"/>
              <a:gd name="connsiteX10" fmla="*/ 0 w 1071880"/>
              <a:gd name="connsiteY10" fmla="*/ 592138 h 693988"/>
              <a:gd name="connsiteX0" fmla="*/ 0 w 1071880"/>
              <a:gd name="connsiteY0" fmla="*/ 592138 h 696043"/>
              <a:gd name="connsiteX1" fmla="*/ 276543 w 1071880"/>
              <a:gd name="connsiteY1" fmla="*/ 457200 h 696043"/>
              <a:gd name="connsiteX2" fmla="*/ 586105 w 1071880"/>
              <a:gd name="connsiteY2" fmla="*/ 223838 h 696043"/>
              <a:gd name="connsiteX3" fmla="*/ 1071880 w 1071880"/>
              <a:gd name="connsiteY3" fmla="*/ 0 h 696043"/>
              <a:gd name="connsiteX4" fmla="*/ 924243 w 1071880"/>
              <a:gd name="connsiteY4" fmla="*/ 485775 h 696043"/>
              <a:gd name="connsiteX5" fmla="*/ 600393 w 1071880"/>
              <a:gd name="connsiteY5" fmla="*/ 614363 h 696043"/>
              <a:gd name="connsiteX6" fmla="*/ 513874 w 1071880"/>
              <a:gd name="connsiteY6" fmla="*/ 676275 h 696043"/>
              <a:gd name="connsiteX7" fmla="*/ 424815 w 1071880"/>
              <a:gd name="connsiteY7" fmla="*/ 686753 h 696043"/>
              <a:gd name="connsiteX8" fmla="*/ 245745 w 1071880"/>
              <a:gd name="connsiteY8" fmla="*/ 691833 h 696043"/>
              <a:gd name="connsiteX9" fmla="*/ 169545 w 1071880"/>
              <a:gd name="connsiteY9" fmla="*/ 682943 h 696043"/>
              <a:gd name="connsiteX10" fmla="*/ 0 w 1071880"/>
              <a:gd name="connsiteY10" fmla="*/ 592138 h 696043"/>
              <a:gd name="connsiteX0" fmla="*/ 0 w 1071880"/>
              <a:gd name="connsiteY0" fmla="*/ 592138 h 696043"/>
              <a:gd name="connsiteX1" fmla="*/ 276543 w 1071880"/>
              <a:gd name="connsiteY1" fmla="*/ 457200 h 696043"/>
              <a:gd name="connsiteX2" fmla="*/ 586105 w 1071880"/>
              <a:gd name="connsiteY2" fmla="*/ 223838 h 696043"/>
              <a:gd name="connsiteX3" fmla="*/ 1071880 w 1071880"/>
              <a:gd name="connsiteY3" fmla="*/ 0 h 696043"/>
              <a:gd name="connsiteX4" fmla="*/ 924243 w 1071880"/>
              <a:gd name="connsiteY4" fmla="*/ 485775 h 696043"/>
              <a:gd name="connsiteX5" fmla="*/ 654368 w 1071880"/>
              <a:gd name="connsiteY5" fmla="*/ 642938 h 696043"/>
              <a:gd name="connsiteX6" fmla="*/ 513874 w 1071880"/>
              <a:gd name="connsiteY6" fmla="*/ 676275 h 696043"/>
              <a:gd name="connsiteX7" fmla="*/ 424815 w 1071880"/>
              <a:gd name="connsiteY7" fmla="*/ 686753 h 696043"/>
              <a:gd name="connsiteX8" fmla="*/ 245745 w 1071880"/>
              <a:gd name="connsiteY8" fmla="*/ 691833 h 696043"/>
              <a:gd name="connsiteX9" fmla="*/ 169545 w 1071880"/>
              <a:gd name="connsiteY9" fmla="*/ 682943 h 696043"/>
              <a:gd name="connsiteX10" fmla="*/ 0 w 1071880"/>
              <a:gd name="connsiteY10" fmla="*/ 592138 h 696043"/>
              <a:gd name="connsiteX0" fmla="*/ 0 w 1071880"/>
              <a:gd name="connsiteY0" fmla="*/ 592138 h 696043"/>
              <a:gd name="connsiteX1" fmla="*/ 276543 w 1071880"/>
              <a:gd name="connsiteY1" fmla="*/ 457200 h 696043"/>
              <a:gd name="connsiteX2" fmla="*/ 586105 w 1071880"/>
              <a:gd name="connsiteY2" fmla="*/ 223838 h 696043"/>
              <a:gd name="connsiteX3" fmla="*/ 1071880 w 1071880"/>
              <a:gd name="connsiteY3" fmla="*/ 0 h 696043"/>
              <a:gd name="connsiteX4" fmla="*/ 987743 w 1071880"/>
              <a:gd name="connsiteY4" fmla="*/ 517525 h 696043"/>
              <a:gd name="connsiteX5" fmla="*/ 654368 w 1071880"/>
              <a:gd name="connsiteY5" fmla="*/ 642938 h 696043"/>
              <a:gd name="connsiteX6" fmla="*/ 513874 w 1071880"/>
              <a:gd name="connsiteY6" fmla="*/ 676275 h 696043"/>
              <a:gd name="connsiteX7" fmla="*/ 424815 w 1071880"/>
              <a:gd name="connsiteY7" fmla="*/ 686753 h 696043"/>
              <a:gd name="connsiteX8" fmla="*/ 245745 w 1071880"/>
              <a:gd name="connsiteY8" fmla="*/ 691833 h 696043"/>
              <a:gd name="connsiteX9" fmla="*/ 169545 w 1071880"/>
              <a:gd name="connsiteY9" fmla="*/ 682943 h 696043"/>
              <a:gd name="connsiteX10" fmla="*/ 0 w 1071880"/>
              <a:gd name="connsiteY10" fmla="*/ 592138 h 696043"/>
              <a:gd name="connsiteX0" fmla="*/ 0 w 1310008"/>
              <a:gd name="connsiteY0" fmla="*/ 643153 h 747058"/>
              <a:gd name="connsiteX1" fmla="*/ 276543 w 1310008"/>
              <a:gd name="connsiteY1" fmla="*/ 508215 h 747058"/>
              <a:gd name="connsiteX2" fmla="*/ 586105 w 1310008"/>
              <a:gd name="connsiteY2" fmla="*/ 274853 h 747058"/>
              <a:gd name="connsiteX3" fmla="*/ 1071880 w 1310008"/>
              <a:gd name="connsiteY3" fmla="*/ 51015 h 747058"/>
              <a:gd name="connsiteX4" fmla="*/ 1310005 w 1310008"/>
              <a:gd name="connsiteY4" fmla="*/ 216 h 747058"/>
              <a:gd name="connsiteX5" fmla="*/ 987743 w 1310008"/>
              <a:gd name="connsiteY5" fmla="*/ 568540 h 747058"/>
              <a:gd name="connsiteX6" fmla="*/ 654368 w 1310008"/>
              <a:gd name="connsiteY6" fmla="*/ 693953 h 747058"/>
              <a:gd name="connsiteX7" fmla="*/ 513874 w 1310008"/>
              <a:gd name="connsiteY7" fmla="*/ 727290 h 747058"/>
              <a:gd name="connsiteX8" fmla="*/ 424815 w 1310008"/>
              <a:gd name="connsiteY8" fmla="*/ 737768 h 747058"/>
              <a:gd name="connsiteX9" fmla="*/ 245745 w 1310008"/>
              <a:gd name="connsiteY9" fmla="*/ 742848 h 747058"/>
              <a:gd name="connsiteX10" fmla="*/ 169545 w 1310008"/>
              <a:gd name="connsiteY10" fmla="*/ 733958 h 747058"/>
              <a:gd name="connsiteX11" fmla="*/ 0 w 1310008"/>
              <a:gd name="connsiteY11" fmla="*/ 643153 h 747058"/>
              <a:gd name="connsiteX0" fmla="*/ 0 w 1310008"/>
              <a:gd name="connsiteY0" fmla="*/ 643068 h 746973"/>
              <a:gd name="connsiteX1" fmla="*/ 276543 w 1310008"/>
              <a:gd name="connsiteY1" fmla="*/ 508130 h 746973"/>
              <a:gd name="connsiteX2" fmla="*/ 586105 w 1310008"/>
              <a:gd name="connsiteY2" fmla="*/ 274768 h 746973"/>
              <a:gd name="connsiteX3" fmla="*/ 1087755 w 1310008"/>
              <a:gd name="connsiteY3" fmla="*/ 92205 h 746973"/>
              <a:gd name="connsiteX4" fmla="*/ 1310005 w 1310008"/>
              <a:gd name="connsiteY4" fmla="*/ 131 h 746973"/>
              <a:gd name="connsiteX5" fmla="*/ 987743 w 1310008"/>
              <a:gd name="connsiteY5" fmla="*/ 568455 h 746973"/>
              <a:gd name="connsiteX6" fmla="*/ 654368 w 1310008"/>
              <a:gd name="connsiteY6" fmla="*/ 693868 h 746973"/>
              <a:gd name="connsiteX7" fmla="*/ 513874 w 1310008"/>
              <a:gd name="connsiteY7" fmla="*/ 727205 h 746973"/>
              <a:gd name="connsiteX8" fmla="*/ 424815 w 1310008"/>
              <a:gd name="connsiteY8" fmla="*/ 737683 h 746973"/>
              <a:gd name="connsiteX9" fmla="*/ 245745 w 1310008"/>
              <a:gd name="connsiteY9" fmla="*/ 742763 h 746973"/>
              <a:gd name="connsiteX10" fmla="*/ 169545 w 1310008"/>
              <a:gd name="connsiteY10" fmla="*/ 733873 h 746973"/>
              <a:gd name="connsiteX11" fmla="*/ 0 w 1310008"/>
              <a:gd name="connsiteY11" fmla="*/ 643068 h 746973"/>
              <a:gd name="connsiteX0" fmla="*/ 0 w 1310008"/>
              <a:gd name="connsiteY0" fmla="*/ 643068 h 746973"/>
              <a:gd name="connsiteX1" fmla="*/ 276543 w 1310008"/>
              <a:gd name="connsiteY1" fmla="*/ 508130 h 746973"/>
              <a:gd name="connsiteX2" fmla="*/ 617855 w 1310008"/>
              <a:gd name="connsiteY2" fmla="*/ 312868 h 746973"/>
              <a:gd name="connsiteX3" fmla="*/ 1087755 w 1310008"/>
              <a:gd name="connsiteY3" fmla="*/ 92205 h 746973"/>
              <a:gd name="connsiteX4" fmla="*/ 1310005 w 1310008"/>
              <a:gd name="connsiteY4" fmla="*/ 131 h 746973"/>
              <a:gd name="connsiteX5" fmla="*/ 987743 w 1310008"/>
              <a:gd name="connsiteY5" fmla="*/ 568455 h 746973"/>
              <a:gd name="connsiteX6" fmla="*/ 654368 w 1310008"/>
              <a:gd name="connsiteY6" fmla="*/ 693868 h 746973"/>
              <a:gd name="connsiteX7" fmla="*/ 513874 w 1310008"/>
              <a:gd name="connsiteY7" fmla="*/ 727205 h 746973"/>
              <a:gd name="connsiteX8" fmla="*/ 424815 w 1310008"/>
              <a:gd name="connsiteY8" fmla="*/ 737683 h 746973"/>
              <a:gd name="connsiteX9" fmla="*/ 245745 w 1310008"/>
              <a:gd name="connsiteY9" fmla="*/ 742763 h 746973"/>
              <a:gd name="connsiteX10" fmla="*/ 169545 w 1310008"/>
              <a:gd name="connsiteY10" fmla="*/ 733873 h 746973"/>
              <a:gd name="connsiteX11" fmla="*/ 0 w 1310008"/>
              <a:gd name="connsiteY11" fmla="*/ 643068 h 746973"/>
              <a:gd name="connsiteX0" fmla="*/ 0 w 1310008"/>
              <a:gd name="connsiteY0" fmla="*/ 643068 h 746973"/>
              <a:gd name="connsiteX1" fmla="*/ 276543 w 1310008"/>
              <a:gd name="connsiteY1" fmla="*/ 508130 h 746973"/>
              <a:gd name="connsiteX2" fmla="*/ 630555 w 1310008"/>
              <a:gd name="connsiteY2" fmla="*/ 322393 h 746973"/>
              <a:gd name="connsiteX3" fmla="*/ 1087755 w 1310008"/>
              <a:gd name="connsiteY3" fmla="*/ 92205 h 746973"/>
              <a:gd name="connsiteX4" fmla="*/ 1310005 w 1310008"/>
              <a:gd name="connsiteY4" fmla="*/ 131 h 746973"/>
              <a:gd name="connsiteX5" fmla="*/ 987743 w 1310008"/>
              <a:gd name="connsiteY5" fmla="*/ 568455 h 746973"/>
              <a:gd name="connsiteX6" fmla="*/ 654368 w 1310008"/>
              <a:gd name="connsiteY6" fmla="*/ 693868 h 746973"/>
              <a:gd name="connsiteX7" fmla="*/ 513874 w 1310008"/>
              <a:gd name="connsiteY7" fmla="*/ 727205 h 746973"/>
              <a:gd name="connsiteX8" fmla="*/ 424815 w 1310008"/>
              <a:gd name="connsiteY8" fmla="*/ 737683 h 746973"/>
              <a:gd name="connsiteX9" fmla="*/ 245745 w 1310008"/>
              <a:gd name="connsiteY9" fmla="*/ 742763 h 746973"/>
              <a:gd name="connsiteX10" fmla="*/ 169545 w 1310008"/>
              <a:gd name="connsiteY10" fmla="*/ 733873 h 746973"/>
              <a:gd name="connsiteX11" fmla="*/ 0 w 1310008"/>
              <a:gd name="connsiteY11" fmla="*/ 643068 h 746973"/>
              <a:gd name="connsiteX0" fmla="*/ 0 w 1310009"/>
              <a:gd name="connsiteY0" fmla="*/ 643057 h 746962"/>
              <a:gd name="connsiteX1" fmla="*/ 276543 w 1310009"/>
              <a:gd name="connsiteY1" fmla="*/ 508119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987743 w 1310009"/>
              <a:gd name="connsiteY5" fmla="*/ 568444 h 746962"/>
              <a:gd name="connsiteX6" fmla="*/ 654368 w 1310009"/>
              <a:gd name="connsiteY6" fmla="*/ 69385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289243 w 1310009"/>
              <a:gd name="connsiteY1" fmla="*/ 517644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987743 w 1310009"/>
              <a:gd name="connsiteY5" fmla="*/ 568444 h 746962"/>
              <a:gd name="connsiteX6" fmla="*/ 654368 w 1310009"/>
              <a:gd name="connsiteY6" fmla="*/ 69385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987743 w 1310009"/>
              <a:gd name="connsiteY5" fmla="*/ 568444 h 746962"/>
              <a:gd name="connsiteX6" fmla="*/ 654368 w 1310009"/>
              <a:gd name="connsiteY6" fmla="*/ 69385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987743 w 1310009"/>
              <a:gd name="connsiteY5" fmla="*/ 568444 h 746962"/>
              <a:gd name="connsiteX6" fmla="*/ 654368 w 1310009"/>
              <a:gd name="connsiteY6" fmla="*/ 69385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987743 w 1310009"/>
              <a:gd name="connsiteY5" fmla="*/ 568444 h 746962"/>
              <a:gd name="connsiteX6" fmla="*/ 686118 w 1310009"/>
              <a:gd name="connsiteY6" fmla="*/ 68750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630555 w 1310009"/>
              <a:gd name="connsiteY2" fmla="*/ 322382 h 746962"/>
              <a:gd name="connsiteX3" fmla="*/ 1106805 w 1310009"/>
              <a:gd name="connsiteY3" fmla="*/ 101719 h 746962"/>
              <a:gd name="connsiteX4" fmla="*/ 1310005 w 1310009"/>
              <a:gd name="connsiteY4" fmla="*/ 120 h 746962"/>
              <a:gd name="connsiteX5" fmla="*/ 1149668 w 1310009"/>
              <a:gd name="connsiteY5" fmla="*/ 504944 h 746962"/>
              <a:gd name="connsiteX6" fmla="*/ 686118 w 1310009"/>
              <a:gd name="connsiteY6" fmla="*/ 687507 h 746962"/>
              <a:gd name="connsiteX7" fmla="*/ 513874 w 1310009"/>
              <a:gd name="connsiteY7" fmla="*/ 727194 h 746962"/>
              <a:gd name="connsiteX8" fmla="*/ 424815 w 1310009"/>
              <a:gd name="connsiteY8" fmla="*/ 737672 h 746962"/>
              <a:gd name="connsiteX9" fmla="*/ 245745 w 1310009"/>
              <a:gd name="connsiteY9" fmla="*/ 742752 h 746962"/>
              <a:gd name="connsiteX10" fmla="*/ 169545 w 1310009"/>
              <a:gd name="connsiteY10" fmla="*/ 733862 h 746962"/>
              <a:gd name="connsiteX11" fmla="*/ 0 w 1310009"/>
              <a:gd name="connsiteY11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543243 w 1310009"/>
              <a:gd name="connsiteY2" fmla="*/ 379532 h 746962"/>
              <a:gd name="connsiteX3" fmla="*/ 630555 w 1310009"/>
              <a:gd name="connsiteY3" fmla="*/ 322382 h 746962"/>
              <a:gd name="connsiteX4" fmla="*/ 1106805 w 1310009"/>
              <a:gd name="connsiteY4" fmla="*/ 101719 h 746962"/>
              <a:gd name="connsiteX5" fmla="*/ 1310005 w 1310009"/>
              <a:gd name="connsiteY5" fmla="*/ 120 h 746962"/>
              <a:gd name="connsiteX6" fmla="*/ 1149668 w 1310009"/>
              <a:gd name="connsiteY6" fmla="*/ 504944 h 746962"/>
              <a:gd name="connsiteX7" fmla="*/ 686118 w 1310009"/>
              <a:gd name="connsiteY7" fmla="*/ 687507 h 746962"/>
              <a:gd name="connsiteX8" fmla="*/ 513874 w 1310009"/>
              <a:gd name="connsiteY8" fmla="*/ 727194 h 746962"/>
              <a:gd name="connsiteX9" fmla="*/ 424815 w 1310009"/>
              <a:gd name="connsiteY9" fmla="*/ 737672 h 746962"/>
              <a:gd name="connsiteX10" fmla="*/ 245745 w 1310009"/>
              <a:gd name="connsiteY10" fmla="*/ 742752 h 746962"/>
              <a:gd name="connsiteX11" fmla="*/ 169545 w 1310009"/>
              <a:gd name="connsiteY11" fmla="*/ 733862 h 746962"/>
              <a:gd name="connsiteX12" fmla="*/ 0 w 1310009"/>
              <a:gd name="connsiteY12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1106805 w 1310009"/>
              <a:gd name="connsiteY4" fmla="*/ 101719 h 746962"/>
              <a:gd name="connsiteX5" fmla="*/ 1310005 w 1310009"/>
              <a:gd name="connsiteY5" fmla="*/ 120 h 746962"/>
              <a:gd name="connsiteX6" fmla="*/ 1149668 w 1310009"/>
              <a:gd name="connsiteY6" fmla="*/ 504944 h 746962"/>
              <a:gd name="connsiteX7" fmla="*/ 686118 w 1310009"/>
              <a:gd name="connsiteY7" fmla="*/ 687507 h 746962"/>
              <a:gd name="connsiteX8" fmla="*/ 513874 w 1310009"/>
              <a:gd name="connsiteY8" fmla="*/ 727194 h 746962"/>
              <a:gd name="connsiteX9" fmla="*/ 424815 w 1310009"/>
              <a:gd name="connsiteY9" fmla="*/ 737672 h 746962"/>
              <a:gd name="connsiteX10" fmla="*/ 245745 w 1310009"/>
              <a:gd name="connsiteY10" fmla="*/ 742752 h 746962"/>
              <a:gd name="connsiteX11" fmla="*/ 169545 w 1310009"/>
              <a:gd name="connsiteY11" fmla="*/ 733862 h 746962"/>
              <a:gd name="connsiteX12" fmla="*/ 0 w 1310009"/>
              <a:gd name="connsiteY12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850424 w 1310009"/>
              <a:gd name="connsiteY4" fmla="*/ 217607 h 746962"/>
              <a:gd name="connsiteX5" fmla="*/ 1106805 w 1310009"/>
              <a:gd name="connsiteY5" fmla="*/ 101719 h 746962"/>
              <a:gd name="connsiteX6" fmla="*/ 1310005 w 1310009"/>
              <a:gd name="connsiteY6" fmla="*/ 120 h 746962"/>
              <a:gd name="connsiteX7" fmla="*/ 1149668 w 1310009"/>
              <a:gd name="connsiteY7" fmla="*/ 504944 h 746962"/>
              <a:gd name="connsiteX8" fmla="*/ 686118 w 1310009"/>
              <a:gd name="connsiteY8" fmla="*/ 687507 h 746962"/>
              <a:gd name="connsiteX9" fmla="*/ 513874 w 1310009"/>
              <a:gd name="connsiteY9" fmla="*/ 727194 h 746962"/>
              <a:gd name="connsiteX10" fmla="*/ 424815 w 1310009"/>
              <a:gd name="connsiteY10" fmla="*/ 737672 h 746962"/>
              <a:gd name="connsiteX11" fmla="*/ 245745 w 1310009"/>
              <a:gd name="connsiteY11" fmla="*/ 742752 h 746962"/>
              <a:gd name="connsiteX12" fmla="*/ 169545 w 1310009"/>
              <a:gd name="connsiteY12" fmla="*/ 733862 h 746962"/>
              <a:gd name="connsiteX13" fmla="*/ 0 w 1310009"/>
              <a:gd name="connsiteY13" fmla="*/ 643057 h 746962"/>
              <a:gd name="connsiteX0" fmla="*/ 0 w 1310009"/>
              <a:gd name="connsiteY0" fmla="*/ 643057 h 746962"/>
              <a:gd name="connsiteX1" fmla="*/ 308293 w 1310009"/>
              <a:gd name="connsiteY1" fmla="*/ 536694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843280 w 1310009"/>
              <a:gd name="connsiteY4" fmla="*/ 215225 h 746962"/>
              <a:gd name="connsiteX5" fmla="*/ 1106805 w 1310009"/>
              <a:gd name="connsiteY5" fmla="*/ 101719 h 746962"/>
              <a:gd name="connsiteX6" fmla="*/ 1310005 w 1310009"/>
              <a:gd name="connsiteY6" fmla="*/ 120 h 746962"/>
              <a:gd name="connsiteX7" fmla="*/ 1149668 w 1310009"/>
              <a:gd name="connsiteY7" fmla="*/ 504944 h 746962"/>
              <a:gd name="connsiteX8" fmla="*/ 686118 w 1310009"/>
              <a:gd name="connsiteY8" fmla="*/ 687507 h 746962"/>
              <a:gd name="connsiteX9" fmla="*/ 513874 w 1310009"/>
              <a:gd name="connsiteY9" fmla="*/ 727194 h 746962"/>
              <a:gd name="connsiteX10" fmla="*/ 424815 w 1310009"/>
              <a:gd name="connsiteY10" fmla="*/ 737672 h 746962"/>
              <a:gd name="connsiteX11" fmla="*/ 245745 w 1310009"/>
              <a:gd name="connsiteY11" fmla="*/ 742752 h 746962"/>
              <a:gd name="connsiteX12" fmla="*/ 169545 w 1310009"/>
              <a:gd name="connsiteY12" fmla="*/ 733862 h 746962"/>
              <a:gd name="connsiteX13" fmla="*/ 0 w 1310009"/>
              <a:gd name="connsiteY13" fmla="*/ 643057 h 746962"/>
              <a:gd name="connsiteX0" fmla="*/ 0 w 1310009"/>
              <a:gd name="connsiteY0" fmla="*/ 643057 h 746962"/>
              <a:gd name="connsiteX1" fmla="*/ 301149 w 1310009"/>
              <a:gd name="connsiteY1" fmla="*/ 534313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843280 w 1310009"/>
              <a:gd name="connsiteY4" fmla="*/ 215225 h 746962"/>
              <a:gd name="connsiteX5" fmla="*/ 1106805 w 1310009"/>
              <a:gd name="connsiteY5" fmla="*/ 101719 h 746962"/>
              <a:gd name="connsiteX6" fmla="*/ 1310005 w 1310009"/>
              <a:gd name="connsiteY6" fmla="*/ 120 h 746962"/>
              <a:gd name="connsiteX7" fmla="*/ 1149668 w 1310009"/>
              <a:gd name="connsiteY7" fmla="*/ 504944 h 746962"/>
              <a:gd name="connsiteX8" fmla="*/ 686118 w 1310009"/>
              <a:gd name="connsiteY8" fmla="*/ 687507 h 746962"/>
              <a:gd name="connsiteX9" fmla="*/ 513874 w 1310009"/>
              <a:gd name="connsiteY9" fmla="*/ 727194 h 746962"/>
              <a:gd name="connsiteX10" fmla="*/ 424815 w 1310009"/>
              <a:gd name="connsiteY10" fmla="*/ 737672 h 746962"/>
              <a:gd name="connsiteX11" fmla="*/ 245745 w 1310009"/>
              <a:gd name="connsiteY11" fmla="*/ 742752 h 746962"/>
              <a:gd name="connsiteX12" fmla="*/ 169545 w 1310009"/>
              <a:gd name="connsiteY12" fmla="*/ 733862 h 746962"/>
              <a:gd name="connsiteX13" fmla="*/ 0 w 1310009"/>
              <a:gd name="connsiteY13" fmla="*/ 643057 h 746962"/>
              <a:gd name="connsiteX0" fmla="*/ 0 w 1310009"/>
              <a:gd name="connsiteY0" fmla="*/ 643057 h 746962"/>
              <a:gd name="connsiteX1" fmla="*/ 301149 w 1310009"/>
              <a:gd name="connsiteY1" fmla="*/ 534313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843280 w 1310009"/>
              <a:gd name="connsiteY4" fmla="*/ 215225 h 746962"/>
              <a:gd name="connsiteX5" fmla="*/ 1106805 w 1310009"/>
              <a:gd name="connsiteY5" fmla="*/ 101719 h 746962"/>
              <a:gd name="connsiteX6" fmla="*/ 1310005 w 1310009"/>
              <a:gd name="connsiteY6" fmla="*/ 120 h 746962"/>
              <a:gd name="connsiteX7" fmla="*/ 1149668 w 1310009"/>
              <a:gd name="connsiteY7" fmla="*/ 504944 h 746962"/>
              <a:gd name="connsiteX8" fmla="*/ 686118 w 1310009"/>
              <a:gd name="connsiteY8" fmla="*/ 687507 h 746962"/>
              <a:gd name="connsiteX9" fmla="*/ 513874 w 1310009"/>
              <a:gd name="connsiteY9" fmla="*/ 727194 h 746962"/>
              <a:gd name="connsiteX10" fmla="*/ 424815 w 1310009"/>
              <a:gd name="connsiteY10" fmla="*/ 737672 h 746962"/>
              <a:gd name="connsiteX11" fmla="*/ 245745 w 1310009"/>
              <a:gd name="connsiteY11" fmla="*/ 742752 h 746962"/>
              <a:gd name="connsiteX12" fmla="*/ 169545 w 1310009"/>
              <a:gd name="connsiteY12" fmla="*/ 733862 h 746962"/>
              <a:gd name="connsiteX13" fmla="*/ 0 w 1310009"/>
              <a:gd name="connsiteY13" fmla="*/ 643057 h 746962"/>
              <a:gd name="connsiteX0" fmla="*/ 0 w 1310009"/>
              <a:gd name="connsiteY0" fmla="*/ 643057 h 746962"/>
              <a:gd name="connsiteX1" fmla="*/ 294005 w 1310009"/>
              <a:gd name="connsiteY1" fmla="*/ 534313 h 746962"/>
              <a:gd name="connsiteX2" fmla="*/ 540861 w 1310009"/>
              <a:gd name="connsiteY2" fmla="*/ 365244 h 746962"/>
              <a:gd name="connsiteX3" fmla="*/ 630555 w 1310009"/>
              <a:gd name="connsiteY3" fmla="*/ 322382 h 746962"/>
              <a:gd name="connsiteX4" fmla="*/ 843280 w 1310009"/>
              <a:gd name="connsiteY4" fmla="*/ 215225 h 746962"/>
              <a:gd name="connsiteX5" fmla="*/ 1106805 w 1310009"/>
              <a:gd name="connsiteY5" fmla="*/ 101719 h 746962"/>
              <a:gd name="connsiteX6" fmla="*/ 1310005 w 1310009"/>
              <a:gd name="connsiteY6" fmla="*/ 120 h 746962"/>
              <a:gd name="connsiteX7" fmla="*/ 1149668 w 1310009"/>
              <a:gd name="connsiteY7" fmla="*/ 504944 h 746962"/>
              <a:gd name="connsiteX8" fmla="*/ 686118 w 1310009"/>
              <a:gd name="connsiteY8" fmla="*/ 687507 h 746962"/>
              <a:gd name="connsiteX9" fmla="*/ 513874 w 1310009"/>
              <a:gd name="connsiteY9" fmla="*/ 727194 h 746962"/>
              <a:gd name="connsiteX10" fmla="*/ 424815 w 1310009"/>
              <a:gd name="connsiteY10" fmla="*/ 737672 h 746962"/>
              <a:gd name="connsiteX11" fmla="*/ 245745 w 1310009"/>
              <a:gd name="connsiteY11" fmla="*/ 742752 h 746962"/>
              <a:gd name="connsiteX12" fmla="*/ 169545 w 1310009"/>
              <a:gd name="connsiteY12" fmla="*/ 733862 h 746962"/>
              <a:gd name="connsiteX13" fmla="*/ 0 w 1310009"/>
              <a:gd name="connsiteY13" fmla="*/ 643057 h 746962"/>
              <a:gd name="connsiteX0" fmla="*/ 0 w 1310009"/>
              <a:gd name="connsiteY0" fmla="*/ 643057 h 746962"/>
              <a:gd name="connsiteX1" fmla="*/ 294005 w 1310009"/>
              <a:gd name="connsiteY1" fmla="*/ 534313 h 746962"/>
              <a:gd name="connsiteX2" fmla="*/ 421799 w 1310009"/>
              <a:gd name="connsiteY2" fmla="*/ 448588 h 746962"/>
              <a:gd name="connsiteX3" fmla="*/ 540861 w 1310009"/>
              <a:gd name="connsiteY3" fmla="*/ 365244 h 746962"/>
              <a:gd name="connsiteX4" fmla="*/ 630555 w 1310009"/>
              <a:gd name="connsiteY4" fmla="*/ 322382 h 746962"/>
              <a:gd name="connsiteX5" fmla="*/ 843280 w 1310009"/>
              <a:gd name="connsiteY5" fmla="*/ 215225 h 746962"/>
              <a:gd name="connsiteX6" fmla="*/ 1106805 w 1310009"/>
              <a:gd name="connsiteY6" fmla="*/ 101719 h 746962"/>
              <a:gd name="connsiteX7" fmla="*/ 1310005 w 1310009"/>
              <a:gd name="connsiteY7" fmla="*/ 120 h 746962"/>
              <a:gd name="connsiteX8" fmla="*/ 1149668 w 1310009"/>
              <a:gd name="connsiteY8" fmla="*/ 504944 h 746962"/>
              <a:gd name="connsiteX9" fmla="*/ 686118 w 1310009"/>
              <a:gd name="connsiteY9" fmla="*/ 687507 h 746962"/>
              <a:gd name="connsiteX10" fmla="*/ 513874 w 1310009"/>
              <a:gd name="connsiteY10" fmla="*/ 727194 h 746962"/>
              <a:gd name="connsiteX11" fmla="*/ 424815 w 1310009"/>
              <a:gd name="connsiteY11" fmla="*/ 737672 h 746962"/>
              <a:gd name="connsiteX12" fmla="*/ 245745 w 1310009"/>
              <a:gd name="connsiteY12" fmla="*/ 742752 h 746962"/>
              <a:gd name="connsiteX13" fmla="*/ 169545 w 1310009"/>
              <a:gd name="connsiteY13" fmla="*/ 733862 h 746962"/>
              <a:gd name="connsiteX14" fmla="*/ 0 w 1310009"/>
              <a:gd name="connsiteY14" fmla="*/ 643057 h 746962"/>
              <a:gd name="connsiteX0" fmla="*/ 0 w 1310009"/>
              <a:gd name="connsiteY0" fmla="*/ 643057 h 746962"/>
              <a:gd name="connsiteX1" fmla="*/ 294005 w 1310009"/>
              <a:gd name="connsiteY1" fmla="*/ 534313 h 746962"/>
              <a:gd name="connsiteX2" fmla="*/ 424180 w 1310009"/>
              <a:gd name="connsiteY2" fmla="*/ 455732 h 746962"/>
              <a:gd name="connsiteX3" fmla="*/ 540861 w 1310009"/>
              <a:gd name="connsiteY3" fmla="*/ 365244 h 746962"/>
              <a:gd name="connsiteX4" fmla="*/ 630555 w 1310009"/>
              <a:gd name="connsiteY4" fmla="*/ 322382 h 746962"/>
              <a:gd name="connsiteX5" fmla="*/ 843280 w 1310009"/>
              <a:gd name="connsiteY5" fmla="*/ 215225 h 746962"/>
              <a:gd name="connsiteX6" fmla="*/ 1106805 w 1310009"/>
              <a:gd name="connsiteY6" fmla="*/ 101719 h 746962"/>
              <a:gd name="connsiteX7" fmla="*/ 1310005 w 1310009"/>
              <a:gd name="connsiteY7" fmla="*/ 120 h 746962"/>
              <a:gd name="connsiteX8" fmla="*/ 1149668 w 1310009"/>
              <a:gd name="connsiteY8" fmla="*/ 504944 h 746962"/>
              <a:gd name="connsiteX9" fmla="*/ 686118 w 1310009"/>
              <a:gd name="connsiteY9" fmla="*/ 687507 h 746962"/>
              <a:gd name="connsiteX10" fmla="*/ 513874 w 1310009"/>
              <a:gd name="connsiteY10" fmla="*/ 727194 h 746962"/>
              <a:gd name="connsiteX11" fmla="*/ 424815 w 1310009"/>
              <a:gd name="connsiteY11" fmla="*/ 737672 h 746962"/>
              <a:gd name="connsiteX12" fmla="*/ 245745 w 1310009"/>
              <a:gd name="connsiteY12" fmla="*/ 742752 h 746962"/>
              <a:gd name="connsiteX13" fmla="*/ 169545 w 1310009"/>
              <a:gd name="connsiteY13" fmla="*/ 733862 h 746962"/>
              <a:gd name="connsiteX14" fmla="*/ 0 w 1310009"/>
              <a:gd name="connsiteY14" fmla="*/ 643057 h 746962"/>
              <a:gd name="connsiteX0" fmla="*/ 0 w 1310009"/>
              <a:gd name="connsiteY0" fmla="*/ 643057 h 743041"/>
              <a:gd name="connsiteX1" fmla="*/ 294005 w 1310009"/>
              <a:gd name="connsiteY1" fmla="*/ 534313 h 743041"/>
              <a:gd name="connsiteX2" fmla="*/ 424180 w 1310009"/>
              <a:gd name="connsiteY2" fmla="*/ 455732 h 743041"/>
              <a:gd name="connsiteX3" fmla="*/ 540861 w 1310009"/>
              <a:gd name="connsiteY3" fmla="*/ 365244 h 743041"/>
              <a:gd name="connsiteX4" fmla="*/ 630555 w 1310009"/>
              <a:gd name="connsiteY4" fmla="*/ 322382 h 743041"/>
              <a:gd name="connsiteX5" fmla="*/ 843280 w 1310009"/>
              <a:gd name="connsiteY5" fmla="*/ 215225 h 743041"/>
              <a:gd name="connsiteX6" fmla="*/ 1106805 w 1310009"/>
              <a:gd name="connsiteY6" fmla="*/ 101719 h 743041"/>
              <a:gd name="connsiteX7" fmla="*/ 1310005 w 1310009"/>
              <a:gd name="connsiteY7" fmla="*/ 120 h 743041"/>
              <a:gd name="connsiteX8" fmla="*/ 1149668 w 1310009"/>
              <a:gd name="connsiteY8" fmla="*/ 504944 h 743041"/>
              <a:gd name="connsiteX9" fmla="*/ 686118 w 1310009"/>
              <a:gd name="connsiteY9" fmla="*/ 687507 h 743041"/>
              <a:gd name="connsiteX10" fmla="*/ 513874 w 1310009"/>
              <a:gd name="connsiteY10" fmla="*/ 727194 h 743041"/>
              <a:gd name="connsiteX11" fmla="*/ 424815 w 1310009"/>
              <a:gd name="connsiteY11" fmla="*/ 737672 h 743041"/>
              <a:gd name="connsiteX12" fmla="*/ 283845 w 1310009"/>
              <a:gd name="connsiteY12" fmla="*/ 737989 h 743041"/>
              <a:gd name="connsiteX13" fmla="*/ 169545 w 1310009"/>
              <a:gd name="connsiteY13" fmla="*/ 733862 h 743041"/>
              <a:gd name="connsiteX14" fmla="*/ 0 w 1310009"/>
              <a:gd name="connsiteY14" fmla="*/ 643057 h 743041"/>
              <a:gd name="connsiteX0" fmla="*/ 0 w 1310009"/>
              <a:gd name="connsiteY0" fmla="*/ 643057 h 738104"/>
              <a:gd name="connsiteX1" fmla="*/ 294005 w 1310009"/>
              <a:gd name="connsiteY1" fmla="*/ 534313 h 738104"/>
              <a:gd name="connsiteX2" fmla="*/ 424180 w 1310009"/>
              <a:gd name="connsiteY2" fmla="*/ 455732 h 738104"/>
              <a:gd name="connsiteX3" fmla="*/ 540861 w 1310009"/>
              <a:gd name="connsiteY3" fmla="*/ 365244 h 738104"/>
              <a:gd name="connsiteX4" fmla="*/ 630555 w 1310009"/>
              <a:gd name="connsiteY4" fmla="*/ 322382 h 738104"/>
              <a:gd name="connsiteX5" fmla="*/ 843280 w 1310009"/>
              <a:gd name="connsiteY5" fmla="*/ 215225 h 738104"/>
              <a:gd name="connsiteX6" fmla="*/ 1106805 w 1310009"/>
              <a:gd name="connsiteY6" fmla="*/ 101719 h 738104"/>
              <a:gd name="connsiteX7" fmla="*/ 1310005 w 1310009"/>
              <a:gd name="connsiteY7" fmla="*/ 120 h 738104"/>
              <a:gd name="connsiteX8" fmla="*/ 1149668 w 1310009"/>
              <a:gd name="connsiteY8" fmla="*/ 504944 h 738104"/>
              <a:gd name="connsiteX9" fmla="*/ 686118 w 1310009"/>
              <a:gd name="connsiteY9" fmla="*/ 687507 h 738104"/>
              <a:gd name="connsiteX10" fmla="*/ 513874 w 1310009"/>
              <a:gd name="connsiteY10" fmla="*/ 727194 h 738104"/>
              <a:gd name="connsiteX11" fmla="*/ 424815 w 1310009"/>
              <a:gd name="connsiteY11" fmla="*/ 737672 h 738104"/>
              <a:gd name="connsiteX12" fmla="*/ 283845 w 1310009"/>
              <a:gd name="connsiteY12" fmla="*/ 737989 h 738104"/>
              <a:gd name="connsiteX13" fmla="*/ 169545 w 1310009"/>
              <a:gd name="connsiteY13" fmla="*/ 733862 h 738104"/>
              <a:gd name="connsiteX14" fmla="*/ 0 w 1310009"/>
              <a:gd name="connsiteY14" fmla="*/ 643057 h 738104"/>
              <a:gd name="connsiteX0" fmla="*/ 0 w 1310009"/>
              <a:gd name="connsiteY0" fmla="*/ 643057 h 738061"/>
              <a:gd name="connsiteX1" fmla="*/ 294005 w 1310009"/>
              <a:gd name="connsiteY1" fmla="*/ 534313 h 738061"/>
              <a:gd name="connsiteX2" fmla="*/ 424180 w 1310009"/>
              <a:gd name="connsiteY2" fmla="*/ 455732 h 738061"/>
              <a:gd name="connsiteX3" fmla="*/ 540861 w 1310009"/>
              <a:gd name="connsiteY3" fmla="*/ 365244 h 738061"/>
              <a:gd name="connsiteX4" fmla="*/ 630555 w 1310009"/>
              <a:gd name="connsiteY4" fmla="*/ 322382 h 738061"/>
              <a:gd name="connsiteX5" fmla="*/ 843280 w 1310009"/>
              <a:gd name="connsiteY5" fmla="*/ 215225 h 738061"/>
              <a:gd name="connsiteX6" fmla="*/ 1106805 w 1310009"/>
              <a:gd name="connsiteY6" fmla="*/ 101719 h 738061"/>
              <a:gd name="connsiteX7" fmla="*/ 1310005 w 1310009"/>
              <a:gd name="connsiteY7" fmla="*/ 120 h 738061"/>
              <a:gd name="connsiteX8" fmla="*/ 1149668 w 1310009"/>
              <a:gd name="connsiteY8" fmla="*/ 504944 h 738061"/>
              <a:gd name="connsiteX9" fmla="*/ 686118 w 1310009"/>
              <a:gd name="connsiteY9" fmla="*/ 687507 h 738061"/>
              <a:gd name="connsiteX10" fmla="*/ 513874 w 1310009"/>
              <a:gd name="connsiteY10" fmla="*/ 727194 h 738061"/>
              <a:gd name="connsiteX11" fmla="*/ 429577 w 1310009"/>
              <a:gd name="connsiteY11" fmla="*/ 735291 h 738061"/>
              <a:gd name="connsiteX12" fmla="*/ 283845 w 1310009"/>
              <a:gd name="connsiteY12" fmla="*/ 737989 h 738061"/>
              <a:gd name="connsiteX13" fmla="*/ 169545 w 1310009"/>
              <a:gd name="connsiteY13" fmla="*/ 733862 h 738061"/>
              <a:gd name="connsiteX14" fmla="*/ 0 w 1310009"/>
              <a:gd name="connsiteY14" fmla="*/ 643057 h 738061"/>
              <a:gd name="connsiteX0" fmla="*/ 0 w 1310009"/>
              <a:gd name="connsiteY0" fmla="*/ 643057 h 738061"/>
              <a:gd name="connsiteX1" fmla="*/ 294005 w 1310009"/>
              <a:gd name="connsiteY1" fmla="*/ 534313 h 738061"/>
              <a:gd name="connsiteX2" fmla="*/ 424180 w 1310009"/>
              <a:gd name="connsiteY2" fmla="*/ 455732 h 738061"/>
              <a:gd name="connsiteX3" fmla="*/ 540861 w 1310009"/>
              <a:gd name="connsiteY3" fmla="*/ 365244 h 738061"/>
              <a:gd name="connsiteX4" fmla="*/ 630555 w 1310009"/>
              <a:gd name="connsiteY4" fmla="*/ 322382 h 738061"/>
              <a:gd name="connsiteX5" fmla="*/ 843280 w 1310009"/>
              <a:gd name="connsiteY5" fmla="*/ 215225 h 738061"/>
              <a:gd name="connsiteX6" fmla="*/ 1106805 w 1310009"/>
              <a:gd name="connsiteY6" fmla="*/ 101719 h 738061"/>
              <a:gd name="connsiteX7" fmla="*/ 1310005 w 1310009"/>
              <a:gd name="connsiteY7" fmla="*/ 120 h 738061"/>
              <a:gd name="connsiteX8" fmla="*/ 1149668 w 1310009"/>
              <a:gd name="connsiteY8" fmla="*/ 504944 h 738061"/>
              <a:gd name="connsiteX9" fmla="*/ 686118 w 1310009"/>
              <a:gd name="connsiteY9" fmla="*/ 687507 h 738061"/>
              <a:gd name="connsiteX10" fmla="*/ 494824 w 1310009"/>
              <a:gd name="connsiteY10" fmla="*/ 648613 h 738061"/>
              <a:gd name="connsiteX11" fmla="*/ 429577 w 1310009"/>
              <a:gd name="connsiteY11" fmla="*/ 735291 h 738061"/>
              <a:gd name="connsiteX12" fmla="*/ 283845 w 1310009"/>
              <a:gd name="connsiteY12" fmla="*/ 737989 h 738061"/>
              <a:gd name="connsiteX13" fmla="*/ 169545 w 1310009"/>
              <a:gd name="connsiteY13" fmla="*/ 733862 h 738061"/>
              <a:gd name="connsiteX14" fmla="*/ 0 w 1310009"/>
              <a:gd name="connsiteY14" fmla="*/ 643057 h 738061"/>
              <a:gd name="connsiteX0" fmla="*/ 0 w 1310009"/>
              <a:gd name="connsiteY0" fmla="*/ 643057 h 738061"/>
              <a:gd name="connsiteX1" fmla="*/ 294005 w 1310009"/>
              <a:gd name="connsiteY1" fmla="*/ 534313 h 738061"/>
              <a:gd name="connsiteX2" fmla="*/ 424180 w 1310009"/>
              <a:gd name="connsiteY2" fmla="*/ 455732 h 738061"/>
              <a:gd name="connsiteX3" fmla="*/ 540861 w 1310009"/>
              <a:gd name="connsiteY3" fmla="*/ 365244 h 738061"/>
              <a:gd name="connsiteX4" fmla="*/ 630555 w 1310009"/>
              <a:gd name="connsiteY4" fmla="*/ 322382 h 738061"/>
              <a:gd name="connsiteX5" fmla="*/ 843280 w 1310009"/>
              <a:gd name="connsiteY5" fmla="*/ 215225 h 738061"/>
              <a:gd name="connsiteX6" fmla="*/ 1106805 w 1310009"/>
              <a:gd name="connsiteY6" fmla="*/ 101719 h 738061"/>
              <a:gd name="connsiteX7" fmla="*/ 1310005 w 1310009"/>
              <a:gd name="connsiteY7" fmla="*/ 120 h 738061"/>
              <a:gd name="connsiteX8" fmla="*/ 1149668 w 1310009"/>
              <a:gd name="connsiteY8" fmla="*/ 504944 h 738061"/>
              <a:gd name="connsiteX9" fmla="*/ 686118 w 1310009"/>
              <a:gd name="connsiteY9" fmla="*/ 687507 h 738061"/>
              <a:gd name="connsiteX10" fmla="*/ 554356 w 1310009"/>
              <a:gd name="connsiteY10" fmla="*/ 703382 h 738061"/>
              <a:gd name="connsiteX11" fmla="*/ 429577 w 1310009"/>
              <a:gd name="connsiteY11" fmla="*/ 735291 h 738061"/>
              <a:gd name="connsiteX12" fmla="*/ 283845 w 1310009"/>
              <a:gd name="connsiteY12" fmla="*/ 737989 h 738061"/>
              <a:gd name="connsiteX13" fmla="*/ 169545 w 1310009"/>
              <a:gd name="connsiteY13" fmla="*/ 733862 h 738061"/>
              <a:gd name="connsiteX14" fmla="*/ 0 w 1310009"/>
              <a:gd name="connsiteY14" fmla="*/ 643057 h 738061"/>
              <a:gd name="connsiteX0" fmla="*/ 0 w 1310009"/>
              <a:gd name="connsiteY0" fmla="*/ 643057 h 738061"/>
              <a:gd name="connsiteX1" fmla="*/ 294005 w 1310009"/>
              <a:gd name="connsiteY1" fmla="*/ 534313 h 738061"/>
              <a:gd name="connsiteX2" fmla="*/ 424180 w 1310009"/>
              <a:gd name="connsiteY2" fmla="*/ 455732 h 738061"/>
              <a:gd name="connsiteX3" fmla="*/ 540861 w 1310009"/>
              <a:gd name="connsiteY3" fmla="*/ 365244 h 738061"/>
              <a:gd name="connsiteX4" fmla="*/ 630555 w 1310009"/>
              <a:gd name="connsiteY4" fmla="*/ 322382 h 738061"/>
              <a:gd name="connsiteX5" fmla="*/ 843280 w 1310009"/>
              <a:gd name="connsiteY5" fmla="*/ 215225 h 738061"/>
              <a:gd name="connsiteX6" fmla="*/ 1106805 w 1310009"/>
              <a:gd name="connsiteY6" fmla="*/ 101719 h 738061"/>
              <a:gd name="connsiteX7" fmla="*/ 1310005 w 1310009"/>
              <a:gd name="connsiteY7" fmla="*/ 120 h 738061"/>
              <a:gd name="connsiteX8" fmla="*/ 1149668 w 1310009"/>
              <a:gd name="connsiteY8" fmla="*/ 504944 h 738061"/>
              <a:gd name="connsiteX9" fmla="*/ 686118 w 1310009"/>
              <a:gd name="connsiteY9" fmla="*/ 687507 h 738061"/>
              <a:gd name="connsiteX10" fmla="*/ 621824 w 1310009"/>
              <a:gd name="connsiteY10" fmla="*/ 691477 h 738061"/>
              <a:gd name="connsiteX11" fmla="*/ 554356 w 1310009"/>
              <a:gd name="connsiteY11" fmla="*/ 703382 h 738061"/>
              <a:gd name="connsiteX12" fmla="*/ 429577 w 1310009"/>
              <a:gd name="connsiteY12" fmla="*/ 735291 h 738061"/>
              <a:gd name="connsiteX13" fmla="*/ 283845 w 1310009"/>
              <a:gd name="connsiteY13" fmla="*/ 737989 h 738061"/>
              <a:gd name="connsiteX14" fmla="*/ 169545 w 1310009"/>
              <a:gd name="connsiteY14" fmla="*/ 733862 h 738061"/>
              <a:gd name="connsiteX15" fmla="*/ 0 w 1310009"/>
              <a:gd name="connsiteY15" fmla="*/ 643057 h 738061"/>
              <a:gd name="connsiteX0" fmla="*/ 0 w 1310009"/>
              <a:gd name="connsiteY0" fmla="*/ 643057 h 738061"/>
              <a:gd name="connsiteX1" fmla="*/ 294005 w 1310009"/>
              <a:gd name="connsiteY1" fmla="*/ 534313 h 738061"/>
              <a:gd name="connsiteX2" fmla="*/ 424180 w 1310009"/>
              <a:gd name="connsiteY2" fmla="*/ 455732 h 738061"/>
              <a:gd name="connsiteX3" fmla="*/ 540861 w 1310009"/>
              <a:gd name="connsiteY3" fmla="*/ 365244 h 738061"/>
              <a:gd name="connsiteX4" fmla="*/ 630555 w 1310009"/>
              <a:gd name="connsiteY4" fmla="*/ 322382 h 738061"/>
              <a:gd name="connsiteX5" fmla="*/ 843280 w 1310009"/>
              <a:gd name="connsiteY5" fmla="*/ 215225 h 738061"/>
              <a:gd name="connsiteX6" fmla="*/ 1106805 w 1310009"/>
              <a:gd name="connsiteY6" fmla="*/ 101719 h 738061"/>
              <a:gd name="connsiteX7" fmla="*/ 1310005 w 1310009"/>
              <a:gd name="connsiteY7" fmla="*/ 120 h 738061"/>
              <a:gd name="connsiteX8" fmla="*/ 1149668 w 1310009"/>
              <a:gd name="connsiteY8" fmla="*/ 504944 h 738061"/>
              <a:gd name="connsiteX9" fmla="*/ 686118 w 1310009"/>
              <a:gd name="connsiteY9" fmla="*/ 687507 h 738061"/>
              <a:gd name="connsiteX10" fmla="*/ 621824 w 1310009"/>
              <a:gd name="connsiteY10" fmla="*/ 691477 h 738061"/>
              <a:gd name="connsiteX11" fmla="*/ 563881 w 1310009"/>
              <a:gd name="connsiteY11" fmla="*/ 708144 h 738061"/>
              <a:gd name="connsiteX12" fmla="*/ 429577 w 1310009"/>
              <a:gd name="connsiteY12" fmla="*/ 735291 h 738061"/>
              <a:gd name="connsiteX13" fmla="*/ 283845 w 1310009"/>
              <a:gd name="connsiteY13" fmla="*/ 737989 h 738061"/>
              <a:gd name="connsiteX14" fmla="*/ 169545 w 1310009"/>
              <a:gd name="connsiteY14" fmla="*/ 733862 h 738061"/>
              <a:gd name="connsiteX15" fmla="*/ 0 w 1310009"/>
              <a:gd name="connsiteY15" fmla="*/ 643057 h 738061"/>
              <a:gd name="connsiteX0" fmla="*/ 0 w 1310009"/>
              <a:gd name="connsiteY0" fmla="*/ 643057 h 738018"/>
              <a:gd name="connsiteX1" fmla="*/ 294005 w 1310009"/>
              <a:gd name="connsiteY1" fmla="*/ 534313 h 738018"/>
              <a:gd name="connsiteX2" fmla="*/ 424180 w 1310009"/>
              <a:gd name="connsiteY2" fmla="*/ 455732 h 738018"/>
              <a:gd name="connsiteX3" fmla="*/ 540861 w 1310009"/>
              <a:gd name="connsiteY3" fmla="*/ 365244 h 738018"/>
              <a:gd name="connsiteX4" fmla="*/ 630555 w 1310009"/>
              <a:gd name="connsiteY4" fmla="*/ 322382 h 738018"/>
              <a:gd name="connsiteX5" fmla="*/ 843280 w 1310009"/>
              <a:gd name="connsiteY5" fmla="*/ 215225 h 738018"/>
              <a:gd name="connsiteX6" fmla="*/ 1106805 w 1310009"/>
              <a:gd name="connsiteY6" fmla="*/ 101719 h 738018"/>
              <a:gd name="connsiteX7" fmla="*/ 1310005 w 1310009"/>
              <a:gd name="connsiteY7" fmla="*/ 120 h 738018"/>
              <a:gd name="connsiteX8" fmla="*/ 1149668 w 1310009"/>
              <a:gd name="connsiteY8" fmla="*/ 504944 h 738018"/>
              <a:gd name="connsiteX9" fmla="*/ 686118 w 1310009"/>
              <a:gd name="connsiteY9" fmla="*/ 687507 h 738018"/>
              <a:gd name="connsiteX10" fmla="*/ 621824 w 1310009"/>
              <a:gd name="connsiteY10" fmla="*/ 691477 h 738018"/>
              <a:gd name="connsiteX11" fmla="*/ 563881 w 1310009"/>
              <a:gd name="connsiteY11" fmla="*/ 708144 h 738018"/>
              <a:gd name="connsiteX12" fmla="*/ 439102 w 1310009"/>
              <a:gd name="connsiteY12" fmla="*/ 725766 h 738018"/>
              <a:gd name="connsiteX13" fmla="*/ 283845 w 1310009"/>
              <a:gd name="connsiteY13" fmla="*/ 737989 h 738018"/>
              <a:gd name="connsiteX14" fmla="*/ 169545 w 1310009"/>
              <a:gd name="connsiteY14" fmla="*/ 733862 h 738018"/>
              <a:gd name="connsiteX15" fmla="*/ 0 w 1310009"/>
              <a:gd name="connsiteY15" fmla="*/ 643057 h 738018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686118 w 1310009"/>
              <a:gd name="connsiteY9" fmla="*/ 687507 h 733862"/>
              <a:gd name="connsiteX10" fmla="*/ 621824 w 1310009"/>
              <a:gd name="connsiteY10" fmla="*/ 691477 h 733862"/>
              <a:gd name="connsiteX11" fmla="*/ 563881 w 1310009"/>
              <a:gd name="connsiteY11" fmla="*/ 708144 h 733862"/>
              <a:gd name="connsiteX12" fmla="*/ 439102 w 1310009"/>
              <a:gd name="connsiteY12" fmla="*/ 725766 h 733862"/>
              <a:gd name="connsiteX13" fmla="*/ 288608 w 1310009"/>
              <a:gd name="connsiteY13" fmla="*/ 728464 h 733862"/>
              <a:gd name="connsiteX14" fmla="*/ 169545 w 1310009"/>
              <a:gd name="connsiteY14" fmla="*/ 733862 h 733862"/>
              <a:gd name="connsiteX15" fmla="*/ 0 w 1310009"/>
              <a:gd name="connsiteY15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686118 w 1310009"/>
              <a:gd name="connsiteY9" fmla="*/ 687507 h 733862"/>
              <a:gd name="connsiteX10" fmla="*/ 621824 w 1310009"/>
              <a:gd name="connsiteY10" fmla="*/ 691477 h 733862"/>
              <a:gd name="connsiteX11" fmla="*/ 563881 w 1310009"/>
              <a:gd name="connsiteY11" fmla="*/ 708144 h 733862"/>
              <a:gd name="connsiteX12" fmla="*/ 443864 w 1310009"/>
              <a:gd name="connsiteY12" fmla="*/ 716241 h 733862"/>
              <a:gd name="connsiteX13" fmla="*/ 288608 w 1310009"/>
              <a:gd name="connsiteY13" fmla="*/ 728464 h 733862"/>
              <a:gd name="connsiteX14" fmla="*/ 169545 w 1310009"/>
              <a:gd name="connsiteY14" fmla="*/ 733862 h 733862"/>
              <a:gd name="connsiteX15" fmla="*/ 0 w 1310009"/>
              <a:gd name="connsiteY15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686118 w 1310009"/>
              <a:gd name="connsiteY9" fmla="*/ 687507 h 733862"/>
              <a:gd name="connsiteX10" fmla="*/ 621824 w 1310009"/>
              <a:gd name="connsiteY10" fmla="*/ 691477 h 733862"/>
              <a:gd name="connsiteX11" fmla="*/ 563881 w 1310009"/>
              <a:gd name="connsiteY11" fmla="*/ 708144 h 733862"/>
              <a:gd name="connsiteX12" fmla="*/ 443864 w 1310009"/>
              <a:gd name="connsiteY12" fmla="*/ 716241 h 733862"/>
              <a:gd name="connsiteX13" fmla="*/ 288608 w 1310009"/>
              <a:gd name="connsiteY13" fmla="*/ 728464 h 733862"/>
              <a:gd name="connsiteX14" fmla="*/ 169545 w 1310009"/>
              <a:gd name="connsiteY14" fmla="*/ 733862 h 733862"/>
              <a:gd name="connsiteX15" fmla="*/ 0 w 1310009"/>
              <a:gd name="connsiteY15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695643 w 1310009"/>
              <a:gd name="connsiteY9" fmla="*/ 675601 h 733862"/>
              <a:gd name="connsiteX10" fmla="*/ 621824 w 1310009"/>
              <a:gd name="connsiteY10" fmla="*/ 691477 h 733862"/>
              <a:gd name="connsiteX11" fmla="*/ 563881 w 1310009"/>
              <a:gd name="connsiteY11" fmla="*/ 708144 h 733862"/>
              <a:gd name="connsiteX12" fmla="*/ 443864 w 1310009"/>
              <a:gd name="connsiteY12" fmla="*/ 716241 h 733862"/>
              <a:gd name="connsiteX13" fmla="*/ 288608 w 1310009"/>
              <a:gd name="connsiteY13" fmla="*/ 728464 h 733862"/>
              <a:gd name="connsiteX14" fmla="*/ 169545 w 1310009"/>
              <a:gd name="connsiteY14" fmla="*/ 733862 h 733862"/>
              <a:gd name="connsiteX15" fmla="*/ 0 w 1310009"/>
              <a:gd name="connsiteY15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900430 w 1310009"/>
              <a:gd name="connsiteY9" fmla="*/ 593846 h 733862"/>
              <a:gd name="connsiteX10" fmla="*/ 695643 w 1310009"/>
              <a:gd name="connsiteY10" fmla="*/ 675601 h 733862"/>
              <a:gd name="connsiteX11" fmla="*/ 621824 w 1310009"/>
              <a:gd name="connsiteY11" fmla="*/ 691477 h 733862"/>
              <a:gd name="connsiteX12" fmla="*/ 563881 w 1310009"/>
              <a:gd name="connsiteY12" fmla="*/ 708144 h 733862"/>
              <a:gd name="connsiteX13" fmla="*/ 443864 w 1310009"/>
              <a:gd name="connsiteY13" fmla="*/ 716241 h 733862"/>
              <a:gd name="connsiteX14" fmla="*/ 288608 w 1310009"/>
              <a:gd name="connsiteY14" fmla="*/ 728464 h 733862"/>
              <a:gd name="connsiteX15" fmla="*/ 169545 w 1310009"/>
              <a:gd name="connsiteY15" fmla="*/ 733862 h 733862"/>
              <a:gd name="connsiteX16" fmla="*/ 0 w 1310009"/>
              <a:gd name="connsiteY16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504944 h 733862"/>
              <a:gd name="connsiteX9" fmla="*/ 912337 w 1310009"/>
              <a:gd name="connsiteY9" fmla="*/ 581940 h 733862"/>
              <a:gd name="connsiteX10" fmla="*/ 695643 w 1310009"/>
              <a:gd name="connsiteY10" fmla="*/ 675601 h 733862"/>
              <a:gd name="connsiteX11" fmla="*/ 621824 w 1310009"/>
              <a:gd name="connsiteY11" fmla="*/ 691477 h 733862"/>
              <a:gd name="connsiteX12" fmla="*/ 563881 w 1310009"/>
              <a:gd name="connsiteY12" fmla="*/ 708144 h 733862"/>
              <a:gd name="connsiteX13" fmla="*/ 443864 w 1310009"/>
              <a:gd name="connsiteY13" fmla="*/ 716241 h 733862"/>
              <a:gd name="connsiteX14" fmla="*/ 288608 w 1310009"/>
              <a:gd name="connsiteY14" fmla="*/ 728464 h 733862"/>
              <a:gd name="connsiteX15" fmla="*/ 169545 w 1310009"/>
              <a:gd name="connsiteY15" fmla="*/ 733862 h 733862"/>
              <a:gd name="connsiteX16" fmla="*/ 0 w 1310009"/>
              <a:gd name="connsiteY16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495419 h 733862"/>
              <a:gd name="connsiteX9" fmla="*/ 912337 w 1310009"/>
              <a:gd name="connsiteY9" fmla="*/ 581940 h 733862"/>
              <a:gd name="connsiteX10" fmla="*/ 695643 w 1310009"/>
              <a:gd name="connsiteY10" fmla="*/ 675601 h 733862"/>
              <a:gd name="connsiteX11" fmla="*/ 621824 w 1310009"/>
              <a:gd name="connsiteY11" fmla="*/ 691477 h 733862"/>
              <a:gd name="connsiteX12" fmla="*/ 563881 w 1310009"/>
              <a:gd name="connsiteY12" fmla="*/ 708144 h 733862"/>
              <a:gd name="connsiteX13" fmla="*/ 443864 w 1310009"/>
              <a:gd name="connsiteY13" fmla="*/ 716241 h 733862"/>
              <a:gd name="connsiteX14" fmla="*/ 288608 w 1310009"/>
              <a:gd name="connsiteY14" fmla="*/ 728464 h 733862"/>
              <a:gd name="connsiteX15" fmla="*/ 169545 w 1310009"/>
              <a:gd name="connsiteY15" fmla="*/ 733862 h 733862"/>
              <a:gd name="connsiteX16" fmla="*/ 0 w 1310009"/>
              <a:gd name="connsiteY16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495419 h 733862"/>
              <a:gd name="connsiteX9" fmla="*/ 912337 w 1310009"/>
              <a:gd name="connsiteY9" fmla="*/ 581940 h 733862"/>
              <a:gd name="connsiteX10" fmla="*/ 695643 w 1310009"/>
              <a:gd name="connsiteY10" fmla="*/ 675601 h 733862"/>
              <a:gd name="connsiteX11" fmla="*/ 621824 w 1310009"/>
              <a:gd name="connsiteY11" fmla="*/ 691477 h 733862"/>
              <a:gd name="connsiteX12" fmla="*/ 563881 w 1310009"/>
              <a:gd name="connsiteY12" fmla="*/ 708144 h 733862"/>
              <a:gd name="connsiteX13" fmla="*/ 443864 w 1310009"/>
              <a:gd name="connsiteY13" fmla="*/ 716241 h 733862"/>
              <a:gd name="connsiteX14" fmla="*/ 288608 w 1310009"/>
              <a:gd name="connsiteY14" fmla="*/ 728464 h 733862"/>
              <a:gd name="connsiteX15" fmla="*/ 169545 w 1310009"/>
              <a:gd name="connsiteY15" fmla="*/ 733862 h 733862"/>
              <a:gd name="connsiteX16" fmla="*/ 0 w 1310009"/>
              <a:gd name="connsiteY16" fmla="*/ 643057 h 733862"/>
              <a:gd name="connsiteX0" fmla="*/ 0 w 1310009"/>
              <a:gd name="connsiteY0" fmla="*/ 643057 h 733862"/>
              <a:gd name="connsiteX1" fmla="*/ 294005 w 1310009"/>
              <a:gd name="connsiteY1" fmla="*/ 534313 h 733862"/>
              <a:gd name="connsiteX2" fmla="*/ 424180 w 1310009"/>
              <a:gd name="connsiteY2" fmla="*/ 455732 h 733862"/>
              <a:gd name="connsiteX3" fmla="*/ 540861 w 1310009"/>
              <a:gd name="connsiteY3" fmla="*/ 365244 h 733862"/>
              <a:gd name="connsiteX4" fmla="*/ 630555 w 1310009"/>
              <a:gd name="connsiteY4" fmla="*/ 322382 h 733862"/>
              <a:gd name="connsiteX5" fmla="*/ 843280 w 1310009"/>
              <a:gd name="connsiteY5" fmla="*/ 215225 h 733862"/>
              <a:gd name="connsiteX6" fmla="*/ 1106805 w 1310009"/>
              <a:gd name="connsiteY6" fmla="*/ 101719 h 733862"/>
              <a:gd name="connsiteX7" fmla="*/ 1310005 w 1310009"/>
              <a:gd name="connsiteY7" fmla="*/ 120 h 733862"/>
              <a:gd name="connsiteX8" fmla="*/ 1149668 w 1310009"/>
              <a:gd name="connsiteY8" fmla="*/ 495419 h 733862"/>
              <a:gd name="connsiteX9" fmla="*/ 912337 w 1310009"/>
              <a:gd name="connsiteY9" fmla="*/ 581940 h 733862"/>
              <a:gd name="connsiteX10" fmla="*/ 695643 w 1310009"/>
              <a:gd name="connsiteY10" fmla="*/ 675601 h 733862"/>
              <a:gd name="connsiteX11" fmla="*/ 621824 w 1310009"/>
              <a:gd name="connsiteY11" fmla="*/ 691477 h 733862"/>
              <a:gd name="connsiteX12" fmla="*/ 563881 w 1310009"/>
              <a:gd name="connsiteY12" fmla="*/ 708144 h 733862"/>
              <a:gd name="connsiteX13" fmla="*/ 443864 w 1310009"/>
              <a:gd name="connsiteY13" fmla="*/ 716241 h 733862"/>
              <a:gd name="connsiteX14" fmla="*/ 288608 w 1310009"/>
              <a:gd name="connsiteY14" fmla="*/ 728464 h 733862"/>
              <a:gd name="connsiteX15" fmla="*/ 169545 w 1310009"/>
              <a:gd name="connsiteY15" fmla="*/ 733862 h 733862"/>
              <a:gd name="connsiteX16" fmla="*/ 0 w 1310009"/>
              <a:gd name="connsiteY16" fmla="*/ 643057 h 733862"/>
              <a:gd name="connsiteX0" fmla="*/ 0 w 1533847"/>
              <a:gd name="connsiteY0" fmla="*/ 719257 h 733862"/>
              <a:gd name="connsiteX1" fmla="*/ 517843 w 1533847"/>
              <a:gd name="connsiteY1" fmla="*/ 534313 h 733862"/>
              <a:gd name="connsiteX2" fmla="*/ 648018 w 1533847"/>
              <a:gd name="connsiteY2" fmla="*/ 455732 h 733862"/>
              <a:gd name="connsiteX3" fmla="*/ 764699 w 1533847"/>
              <a:gd name="connsiteY3" fmla="*/ 365244 h 733862"/>
              <a:gd name="connsiteX4" fmla="*/ 854393 w 1533847"/>
              <a:gd name="connsiteY4" fmla="*/ 322382 h 733862"/>
              <a:gd name="connsiteX5" fmla="*/ 1067118 w 1533847"/>
              <a:gd name="connsiteY5" fmla="*/ 215225 h 733862"/>
              <a:gd name="connsiteX6" fmla="*/ 1330643 w 1533847"/>
              <a:gd name="connsiteY6" fmla="*/ 101719 h 733862"/>
              <a:gd name="connsiteX7" fmla="*/ 1533843 w 1533847"/>
              <a:gd name="connsiteY7" fmla="*/ 120 h 733862"/>
              <a:gd name="connsiteX8" fmla="*/ 1373506 w 1533847"/>
              <a:gd name="connsiteY8" fmla="*/ 495419 h 733862"/>
              <a:gd name="connsiteX9" fmla="*/ 1136175 w 1533847"/>
              <a:gd name="connsiteY9" fmla="*/ 581940 h 733862"/>
              <a:gd name="connsiteX10" fmla="*/ 919481 w 1533847"/>
              <a:gd name="connsiteY10" fmla="*/ 675601 h 733862"/>
              <a:gd name="connsiteX11" fmla="*/ 845662 w 1533847"/>
              <a:gd name="connsiteY11" fmla="*/ 691477 h 733862"/>
              <a:gd name="connsiteX12" fmla="*/ 787719 w 1533847"/>
              <a:gd name="connsiteY12" fmla="*/ 708144 h 733862"/>
              <a:gd name="connsiteX13" fmla="*/ 667702 w 1533847"/>
              <a:gd name="connsiteY13" fmla="*/ 716241 h 733862"/>
              <a:gd name="connsiteX14" fmla="*/ 512446 w 1533847"/>
              <a:gd name="connsiteY14" fmla="*/ 728464 h 733862"/>
              <a:gd name="connsiteX15" fmla="*/ 393383 w 1533847"/>
              <a:gd name="connsiteY15" fmla="*/ 733862 h 733862"/>
              <a:gd name="connsiteX16" fmla="*/ 0 w 1533847"/>
              <a:gd name="connsiteY16" fmla="*/ 719257 h 733862"/>
              <a:gd name="connsiteX0" fmla="*/ 0 w 1533847"/>
              <a:gd name="connsiteY0" fmla="*/ 719257 h 729099"/>
              <a:gd name="connsiteX1" fmla="*/ 517843 w 1533847"/>
              <a:gd name="connsiteY1" fmla="*/ 534313 h 729099"/>
              <a:gd name="connsiteX2" fmla="*/ 648018 w 1533847"/>
              <a:gd name="connsiteY2" fmla="*/ 455732 h 729099"/>
              <a:gd name="connsiteX3" fmla="*/ 764699 w 1533847"/>
              <a:gd name="connsiteY3" fmla="*/ 365244 h 729099"/>
              <a:gd name="connsiteX4" fmla="*/ 854393 w 1533847"/>
              <a:gd name="connsiteY4" fmla="*/ 322382 h 729099"/>
              <a:gd name="connsiteX5" fmla="*/ 1067118 w 1533847"/>
              <a:gd name="connsiteY5" fmla="*/ 215225 h 729099"/>
              <a:gd name="connsiteX6" fmla="*/ 1330643 w 1533847"/>
              <a:gd name="connsiteY6" fmla="*/ 101719 h 729099"/>
              <a:gd name="connsiteX7" fmla="*/ 1533843 w 1533847"/>
              <a:gd name="connsiteY7" fmla="*/ 120 h 729099"/>
              <a:gd name="connsiteX8" fmla="*/ 1373506 w 1533847"/>
              <a:gd name="connsiteY8" fmla="*/ 495419 h 729099"/>
              <a:gd name="connsiteX9" fmla="*/ 1136175 w 1533847"/>
              <a:gd name="connsiteY9" fmla="*/ 581940 h 729099"/>
              <a:gd name="connsiteX10" fmla="*/ 919481 w 1533847"/>
              <a:gd name="connsiteY10" fmla="*/ 675601 h 729099"/>
              <a:gd name="connsiteX11" fmla="*/ 845662 w 1533847"/>
              <a:gd name="connsiteY11" fmla="*/ 691477 h 729099"/>
              <a:gd name="connsiteX12" fmla="*/ 787719 w 1533847"/>
              <a:gd name="connsiteY12" fmla="*/ 708144 h 729099"/>
              <a:gd name="connsiteX13" fmla="*/ 667702 w 1533847"/>
              <a:gd name="connsiteY13" fmla="*/ 716241 h 729099"/>
              <a:gd name="connsiteX14" fmla="*/ 512446 w 1533847"/>
              <a:gd name="connsiteY14" fmla="*/ 728464 h 729099"/>
              <a:gd name="connsiteX15" fmla="*/ 398146 w 1533847"/>
              <a:gd name="connsiteY15" fmla="*/ 729099 h 729099"/>
              <a:gd name="connsiteX16" fmla="*/ 0 w 1533847"/>
              <a:gd name="connsiteY16" fmla="*/ 719257 h 729099"/>
              <a:gd name="connsiteX0" fmla="*/ 0 w 5081906"/>
              <a:gd name="connsiteY0" fmla="*/ 1633550 h 1643392"/>
              <a:gd name="connsiteX1" fmla="*/ 517843 w 5081906"/>
              <a:gd name="connsiteY1" fmla="*/ 1448606 h 1643392"/>
              <a:gd name="connsiteX2" fmla="*/ 648018 w 5081906"/>
              <a:gd name="connsiteY2" fmla="*/ 1370025 h 1643392"/>
              <a:gd name="connsiteX3" fmla="*/ 764699 w 5081906"/>
              <a:gd name="connsiteY3" fmla="*/ 1279537 h 1643392"/>
              <a:gd name="connsiteX4" fmla="*/ 854393 w 5081906"/>
              <a:gd name="connsiteY4" fmla="*/ 1236675 h 1643392"/>
              <a:gd name="connsiteX5" fmla="*/ 1067118 w 5081906"/>
              <a:gd name="connsiteY5" fmla="*/ 1129518 h 1643392"/>
              <a:gd name="connsiteX6" fmla="*/ 1330643 w 5081906"/>
              <a:gd name="connsiteY6" fmla="*/ 1016012 h 1643392"/>
              <a:gd name="connsiteX7" fmla="*/ 5081906 w 5081906"/>
              <a:gd name="connsiteY7" fmla="*/ 13 h 1643392"/>
              <a:gd name="connsiteX8" fmla="*/ 1373506 w 5081906"/>
              <a:gd name="connsiteY8" fmla="*/ 1409712 h 1643392"/>
              <a:gd name="connsiteX9" fmla="*/ 1136175 w 5081906"/>
              <a:gd name="connsiteY9" fmla="*/ 1496233 h 1643392"/>
              <a:gd name="connsiteX10" fmla="*/ 919481 w 5081906"/>
              <a:gd name="connsiteY10" fmla="*/ 1589894 h 1643392"/>
              <a:gd name="connsiteX11" fmla="*/ 845662 w 5081906"/>
              <a:gd name="connsiteY11" fmla="*/ 1605770 h 1643392"/>
              <a:gd name="connsiteX12" fmla="*/ 787719 w 5081906"/>
              <a:gd name="connsiteY12" fmla="*/ 1622437 h 1643392"/>
              <a:gd name="connsiteX13" fmla="*/ 667702 w 5081906"/>
              <a:gd name="connsiteY13" fmla="*/ 1630534 h 1643392"/>
              <a:gd name="connsiteX14" fmla="*/ 512446 w 5081906"/>
              <a:gd name="connsiteY14" fmla="*/ 1642757 h 1643392"/>
              <a:gd name="connsiteX15" fmla="*/ 398146 w 5081906"/>
              <a:gd name="connsiteY15" fmla="*/ 1643392 h 1643392"/>
              <a:gd name="connsiteX16" fmla="*/ 0 w 5081906"/>
              <a:gd name="connsiteY16" fmla="*/ 1633550 h 1643392"/>
              <a:gd name="connsiteX0" fmla="*/ 0 w 5083715"/>
              <a:gd name="connsiteY0" fmla="*/ 1640566 h 1650408"/>
              <a:gd name="connsiteX1" fmla="*/ 517843 w 5083715"/>
              <a:gd name="connsiteY1" fmla="*/ 1455622 h 1650408"/>
              <a:gd name="connsiteX2" fmla="*/ 648018 w 5083715"/>
              <a:gd name="connsiteY2" fmla="*/ 1377041 h 1650408"/>
              <a:gd name="connsiteX3" fmla="*/ 764699 w 5083715"/>
              <a:gd name="connsiteY3" fmla="*/ 1286553 h 1650408"/>
              <a:gd name="connsiteX4" fmla="*/ 854393 w 5083715"/>
              <a:gd name="connsiteY4" fmla="*/ 1243691 h 1650408"/>
              <a:gd name="connsiteX5" fmla="*/ 1067118 w 5083715"/>
              <a:gd name="connsiteY5" fmla="*/ 1136534 h 1650408"/>
              <a:gd name="connsiteX6" fmla="*/ 1330643 w 5083715"/>
              <a:gd name="connsiteY6" fmla="*/ 1023028 h 1650408"/>
              <a:gd name="connsiteX7" fmla="*/ 1843405 w 5083715"/>
              <a:gd name="connsiteY7" fmla="*/ 886506 h 1650408"/>
              <a:gd name="connsiteX8" fmla="*/ 5081906 w 5083715"/>
              <a:gd name="connsiteY8" fmla="*/ 7029 h 1650408"/>
              <a:gd name="connsiteX9" fmla="*/ 1373506 w 5083715"/>
              <a:gd name="connsiteY9" fmla="*/ 1416728 h 1650408"/>
              <a:gd name="connsiteX10" fmla="*/ 1136175 w 5083715"/>
              <a:gd name="connsiteY10" fmla="*/ 1503249 h 1650408"/>
              <a:gd name="connsiteX11" fmla="*/ 919481 w 5083715"/>
              <a:gd name="connsiteY11" fmla="*/ 1596910 h 1650408"/>
              <a:gd name="connsiteX12" fmla="*/ 845662 w 5083715"/>
              <a:gd name="connsiteY12" fmla="*/ 1612786 h 1650408"/>
              <a:gd name="connsiteX13" fmla="*/ 787719 w 5083715"/>
              <a:gd name="connsiteY13" fmla="*/ 1629453 h 1650408"/>
              <a:gd name="connsiteX14" fmla="*/ 667702 w 5083715"/>
              <a:gd name="connsiteY14" fmla="*/ 1637550 h 1650408"/>
              <a:gd name="connsiteX15" fmla="*/ 512446 w 5083715"/>
              <a:gd name="connsiteY15" fmla="*/ 1649773 h 1650408"/>
              <a:gd name="connsiteX16" fmla="*/ 398146 w 5083715"/>
              <a:gd name="connsiteY16" fmla="*/ 1650408 h 1650408"/>
              <a:gd name="connsiteX17" fmla="*/ 0 w 5083715"/>
              <a:gd name="connsiteY17" fmla="*/ 1640566 h 1650408"/>
              <a:gd name="connsiteX0" fmla="*/ 0 w 5083530"/>
              <a:gd name="connsiteY0" fmla="*/ 1640170 h 1650012"/>
              <a:gd name="connsiteX1" fmla="*/ 517843 w 5083530"/>
              <a:gd name="connsiteY1" fmla="*/ 1455226 h 1650012"/>
              <a:gd name="connsiteX2" fmla="*/ 648018 w 5083530"/>
              <a:gd name="connsiteY2" fmla="*/ 1376645 h 1650012"/>
              <a:gd name="connsiteX3" fmla="*/ 764699 w 5083530"/>
              <a:gd name="connsiteY3" fmla="*/ 1286157 h 1650012"/>
              <a:gd name="connsiteX4" fmla="*/ 854393 w 5083530"/>
              <a:gd name="connsiteY4" fmla="*/ 1243295 h 1650012"/>
              <a:gd name="connsiteX5" fmla="*/ 1067118 w 5083530"/>
              <a:gd name="connsiteY5" fmla="*/ 1136138 h 1650012"/>
              <a:gd name="connsiteX6" fmla="*/ 1330643 w 5083530"/>
              <a:gd name="connsiteY6" fmla="*/ 1022632 h 1650012"/>
              <a:gd name="connsiteX7" fmla="*/ 1843405 w 5083530"/>
              <a:gd name="connsiteY7" fmla="*/ 886110 h 1650012"/>
              <a:gd name="connsiteX8" fmla="*/ 1843405 w 5083530"/>
              <a:gd name="connsiteY8" fmla="*/ 886110 h 1650012"/>
              <a:gd name="connsiteX9" fmla="*/ 5081906 w 5083530"/>
              <a:gd name="connsiteY9" fmla="*/ 6633 h 1650012"/>
              <a:gd name="connsiteX10" fmla="*/ 1373506 w 5083530"/>
              <a:gd name="connsiteY10" fmla="*/ 1416332 h 1650012"/>
              <a:gd name="connsiteX11" fmla="*/ 1136175 w 5083530"/>
              <a:gd name="connsiteY11" fmla="*/ 1502853 h 1650012"/>
              <a:gd name="connsiteX12" fmla="*/ 919481 w 5083530"/>
              <a:gd name="connsiteY12" fmla="*/ 1596514 h 1650012"/>
              <a:gd name="connsiteX13" fmla="*/ 845662 w 5083530"/>
              <a:gd name="connsiteY13" fmla="*/ 1612390 h 1650012"/>
              <a:gd name="connsiteX14" fmla="*/ 787719 w 5083530"/>
              <a:gd name="connsiteY14" fmla="*/ 1629057 h 1650012"/>
              <a:gd name="connsiteX15" fmla="*/ 667702 w 5083530"/>
              <a:gd name="connsiteY15" fmla="*/ 1637154 h 1650012"/>
              <a:gd name="connsiteX16" fmla="*/ 512446 w 5083530"/>
              <a:gd name="connsiteY16" fmla="*/ 1649377 h 1650012"/>
              <a:gd name="connsiteX17" fmla="*/ 398146 w 5083530"/>
              <a:gd name="connsiteY17" fmla="*/ 1650012 h 1650012"/>
              <a:gd name="connsiteX18" fmla="*/ 0 w 5083530"/>
              <a:gd name="connsiteY18" fmla="*/ 1640170 h 1650012"/>
              <a:gd name="connsiteX0" fmla="*/ 0 w 5083440"/>
              <a:gd name="connsiteY0" fmla="*/ 1639897 h 1649739"/>
              <a:gd name="connsiteX1" fmla="*/ 517843 w 5083440"/>
              <a:gd name="connsiteY1" fmla="*/ 1454953 h 1649739"/>
              <a:gd name="connsiteX2" fmla="*/ 648018 w 5083440"/>
              <a:gd name="connsiteY2" fmla="*/ 1376372 h 1649739"/>
              <a:gd name="connsiteX3" fmla="*/ 764699 w 5083440"/>
              <a:gd name="connsiteY3" fmla="*/ 1285884 h 1649739"/>
              <a:gd name="connsiteX4" fmla="*/ 854393 w 5083440"/>
              <a:gd name="connsiteY4" fmla="*/ 1243022 h 1649739"/>
              <a:gd name="connsiteX5" fmla="*/ 1067118 w 5083440"/>
              <a:gd name="connsiteY5" fmla="*/ 1135865 h 1649739"/>
              <a:gd name="connsiteX6" fmla="*/ 1330643 w 5083440"/>
              <a:gd name="connsiteY6" fmla="*/ 1022359 h 1649739"/>
              <a:gd name="connsiteX7" fmla="*/ 1843405 w 5083440"/>
              <a:gd name="connsiteY7" fmla="*/ 885837 h 1649739"/>
              <a:gd name="connsiteX8" fmla="*/ 1676717 w 5083440"/>
              <a:gd name="connsiteY8" fmla="*/ 923937 h 1649739"/>
              <a:gd name="connsiteX9" fmla="*/ 5081906 w 5083440"/>
              <a:gd name="connsiteY9" fmla="*/ 6360 h 1649739"/>
              <a:gd name="connsiteX10" fmla="*/ 1373506 w 5083440"/>
              <a:gd name="connsiteY10" fmla="*/ 1416059 h 1649739"/>
              <a:gd name="connsiteX11" fmla="*/ 1136175 w 5083440"/>
              <a:gd name="connsiteY11" fmla="*/ 1502580 h 1649739"/>
              <a:gd name="connsiteX12" fmla="*/ 919481 w 5083440"/>
              <a:gd name="connsiteY12" fmla="*/ 1596241 h 1649739"/>
              <a:gd name="connsiteX13" fmla="*/ 845662 w 5083440"/>
              <a:gd name="connsiteY13" fmla="*/ 1612117 h 1649739"/>
              <a:gd name="connsiteX14" fmla="*/ 787719 w 5083440"/>
              <a:gd name="connsiteY14" fmla="*/ 1628784 h 1649739"/>
              <a:gd name="connsiteX15" fmla="*/ 667702 w 5083440"/>
              <a:gd name="connsiteY15" fmla="*/ 1636881 h 1649739"/>
              <a:gd name="connsiteX16" fmla="*/ 512446 w 5083440"/>
              <a:gd name="connsiteY16" fmla="*/ 1649104 h 1649739"/>
              <a:gd name="connsiteX17" fmla="*/ 398146 w 5083440"/>
              <a:gd name="connsiteY17" fmla="*/ 1649739 h 1649739"/>
              <a:gd name="connsiteX18" fmla="*/ 0 w 5083440"/>
              <a:gd name="connsiteY18" fmla="*/ 1639897 h 1649739"/>
              <a:gd name="connsiteX0" fmla="*/ 0 w 5083440"/>
              <a:gd name="connsiteY0" fmla="*/ 1639897 h 1649739"/>
              <a:gd name="connsiteX1" fmla="*/ 517843 w 5083440"/>
              <a:gd name="connsiteY1" fmla="*/ 1454953 h 1649739"/>
              <a:gd name="connsiteX2" fmla="*/ 648018 w 5083440"/>
              <a:gd name="connsiteY2" fmla="*/ 1376372 h 1649739"/>
              <a:gd name="connsiteX3" fmla="*/ 764699 w 5083440"/>
              <a:gd name="connsiteY3" fmla="*/ 1285884 h 1649739"/>
              <a:gd name="connsiteX4" fmla="*/ 854393 w 5083440"/>
              <a:gd name="connsiteY4" fmla="*/ 1243022 h 1649739"/>
              <a:gd name="connsiteX5" fmla="*/ 1067118 w 5083440"/>
              <a:gd name="connsiteY5" fmla="*/ 1135865 h 1649739"/>
              <a:gd name="connsiteX6" fmla="*/ 1330643 w 5083440"/>
              <a:gd name="connsiteY6" fmla="*/ 1022359 h 1649739"/>
              <a:gd name="connsiteX7" fmla="*/ 2062480 w 5083440"/>
              <a:gd name="connsiteY7" fmla="*/ 828687 h 1649739"/>
              <a:gd name="connsiteX8" fmla="*/ 1676717 w 5083440"/>
              <a:gd name="connsiteY8" fmla="*/ 923937 h 1649739"/>
              <a:gd name="connsiteX9" fmla="*/ 5081906 w 5083440"/>
              <a:gd name="connsiteY9" fmla="*/ 6360 h 1649739"/>
              <a:gd name="connsiteX10" fmla="*/ 1373506 w 5083440"/>
              <a:gd name="connsiteY10" fmla="*/ 1416059 h 1649739"/>
              <a:gd name="connsiteX11" fmla="*/ 1136175 w 5083440"/>
              <a:gd name="connsiteY11" fmla="*/ 1502580 h 1649739"/>
              <a:gd name="connsiteX12" fmla="*/ 919481 w 5083440"/>
              <a:gd name="connsiteY12" fmla="*/ 1596241 h 1649739"/>
              <a:gd name="connsiteX13" fmla="*/ 845662 w 5083440"/>
              <a:gd name="connsiteY13" fmla="*/ 1612117 h 1649739"/>
              <a:gd name="connsiteX14" fmla="*/ 787719 w 5083440"/>
              <a:gd name="connsiteY14" fmla="*/ 1628784 h 1649739"/>
              <a:gd name="connsiteX15" fmla="*/ 667702 w 5083440"/>
              <a:gd name="connsiteY15" fmla="*/ 1636881 h 1649739"/>
              <a:gd name="connsiteX16" fmla="*/ 512446 w 5083440"/>
              <a:gd name="connsiteY16" fmla="*/ 1649104 h 1649739"/>
              <a:gd name="connsiteX17" fmla="*/ 398146 w 5083440"/>
              <a:gd name="connsiteY17" fmla="*/ 1649739 h 1649739"/>
              <a:gd name="connsiteX18" fmla="*/ 0 w 5083440"/>
              <a:gd name="connsiteY18" fmla="*/ 1639897 h 1649739"/>
              <a:gd name="connsiteX0" fmla="*/ 0 w 5083808"/>
              <a:gd name="connsiteY0" fmla="*/ 1640968 h 1650810"/>
              <a:gd name="connsiteX1" fmla="*/ 517843 w 5083808"/>
              <a:gd name="connsiteY1" fmla="*/ 1456024 h 1650810"/>
              <a:gd name="connsiteX2" fmla="*/ 648018 w 5083808"/>
              <a:gd name="connsiteY2" fmla="*/ 1377443 h 1650810"/>
              <a:gd name="connsiteX3" fmla="*/ 764699 w 5083808"/>
              <a:gd name="connsiteY3" fmla="*/ 1286955 h 1650810"/>
              <a:gd name="connsiteX4" fmla="*/ 854393 w 5083808"/>
              <a:gd name="connsiteY4" fmla="*/ 1244093 h 1650810"/>
              <a:gd name="connsiteX5" fmla="*/ 1067118 w 5083808"/>
              <a:gd name="connsiteY5" fmla="*/ 1136936 h 1650810"/>
              <a:gd name="connsiteX6" fmla="*/ 1330643 w 5083808"/>
              <a:gd name="connsiteY6" fmla="*/ 1023430 h 1650810"/>
              <a:gd name="connsiteX7" fmla="*/ 2062480 w 5083808"/>
              <a:gd name="connsiteY7" fmla="*/ 829758 h 1650810"/>
              <a:gd name="connsiteX8" fmla="*/ 2257742 w 5083808"/>
              <a:gd name="connsiteY8" fmla="*/ 791658 h 1650810"/>
              <a:gd name="connsiteX9" fmla="*/ 5081906 w 5083808"/>
              <a:gd name="connsiteY9" fmla="*/ 7431 h 1650810"/>
              <a:gd name="connsiteX10" fmla="*/ 1373506 w 5083808"/>
              <a:gd name="connsiteY10" fmla="*/ 1417130 h 1650810"/>
              <a:gd name="connsiteX11" fmla="*/ 1136175 w 5083808"/>
              <a:gd name="connsiteY11" fmla="*/ 1503651 h 1650810"/>
              <a:gd name="connsiteX12" fmla="*/ 919481 w 5083808"/>
              <a:gd name="connsiteY12" fmla="*/ 1597312 h 1650810"/>
              <a:gd name="connsiteX13" fmla="*/ 845662 w 5083808"/>
              <a:gd name="connsiteY13" fmla="*/ 1613188 h 1650810"/>
              <a:gd name="connsiteX14" fmla="*/ 787719 w 5083808"/>
              <a:gd name="connsiteY14" fmla="*/ 1629855 h 1650810"/>
              <a:gd name="connsiteX15" fmla="*/ 667702 w 5083808"/>
              <a:gd name="connsiteY15" fmla="*/ 1637952 h 1650810"/>
              <a:gd name="connsiteX16" fmla="*/ 512446 w 5083808"/>
              <a:gd name="connsiteY16" fmla="*/ 1650175 h 1650810"/>
              <a:gd name="connsiteX17" fmla="*/ 398146 w 5083808"/>
              <a:gd name="connsiteY17" fmla="*/ 1650810 h 1650810"/>
              <a:gd name="connsiteX18" fmla="*/ 0 w 5083808"/>
              <a:gd name="connsiteY18" fmla="*/ 1640968 h 1650810"/>
              <a:gd name="connsiteX0" fmla="*/ 0 w 5083808"/>
              <a:gd name="connsiteY0" fmla="*/ 1640968 h 1650810"/>
              <a:gd name="connsiteX1" fmla="*/ 517843 w 5083808"/>
              <a:gd name="connsiteY1" fmla="*/ 1456024 h 1650810"/>
              <a:gd name="connsiteX2" fmla="*/ 648018 w 5083808"/>
              <a:gd name="connsiteY2" fmla="*/ 1377443 h 1650810"/>
              <a:gd name="connsiteX3" fmla="*/ 764699 w 5083808"/>
              <a:gd name="connsiteY3" fmla="*/ 1286955 h 1650810"/>
              <a:gd name="connsiteX4" fmla="*/ 854393 w 5083808"/>
              <a:gd name="connsiteY4" fmla="*/ 1244093 h 1650810"/>
              <a:gd name="connsiteX5" fmla="*/ 1067118 w 5083808"/>
              <a:gd name="connsiteY5" fmla="*/ 1136936 h 1650810"/>
              <a:gd name="connsiteX6" fmla="*/ 1330643 w 5083808"/>
              <a:gd name="connsiteY6" fmla="*/ 1023430 h 1650810"/>
              <a:gd name="connsiteX7" fmla="*/ 1724342 w 5083808"/>
              <a:gd name="connsiteY7" fmla="*/ 834521 h 1650810"/>
              <a:gd name="connsiteX8" fmla="*/ 2257742 w 5083808"/>
              <a:gd name="connsiteY8" fmla="*/ 791658 h 1650810"/>
              <a:gd name="connsiteX9" fmla="*/ 5081906 w 5083808"/>
              <a:gd name="connsiteY9" fmla="*/ 7431 h 1650810"/>
              <a:gd name="connsiteX10" fmla="*/ 1373506 w 5083808"/>
              <a:gd name="connsiteY10" fmla="*/ 1417130 h 1650810"/>
              <a:gd name="connsiteX11" fmla="*/ 1136175 w 5083808"/>
              <a:gd name="connsiteY11" fmla="*/ 1503651 h 1650810"/>
              <a:gd name="connsiteX12" fmla="*/ 919481 w 5083808"/>
              <a:gd name="connsiteY12" fmla="*/ 1597312 h 1650810"/>
              <a:gd name="connsiteX13" fmla="*/ 845662 w 5083808"/>
              <a:gd name="connsiteY13" fmla="*/ 1613188 h 1650810"/>
              <a:gd name="connsiteX14" fmla="*/ 787719 w 5083808"/>
              <a:gd name="connsiteY14" fmla="*/ 1629855 h 1650810"/>
              <a:gd name="connsiteX15" fmla="*/ 667702 w 5083808"/>
              <a:gd name="connsiteY15" fmla="*/ 1637952 h 1650810"/>
              <a:gd name="connsiteX16" fmla="*/ 512446 w 5083808"/>
              <a:gd name="connsiteY16" fmla="*/ 1650175 h 1650810"/>
              <a:gd name="connsiteX17" fmla="*/ 398146 w 5083808"/>
              <a:gd name="connsiteY17" fmla="*/ 1650810 h 1650810"/>
              <a:gd name="connsiteX18" fmla="*/ 0 w 5083808"/>
              <a:gd name="connsiteY18" fmla="*/ 1640968 h 1650810"/>
              <a:gd name="connsiteX0" fmla="*/ 0 w 5083808"/>
              <a:gd name="connsiteY0" fmla="*/ 1640968 h 1650810"/>
              <a:gd name="connsiteX1" fmla="*/ 517843 w 5083808"/>
              <a:gd name="connsiteY1" fmla="*/ 1456024 h 1650810"/>
              <a:gd name="connsiteX2" fmla="*/ 648018 w 5083808"/>
              <a:gd name="connsiteY2" fmla="*/ 1377443 h 1650810"/>
              <a:gd name="connsiteX3" fmla="*/ 764699 w 5083808"/>
              <a:gd name="connsiteY3" fmla="*/ 1286955 h 1650810"/>
              <a:gd name="connsiteX4" fmla="*/ 854393 w 5083808"/>
              <a:gd name="connsiteY4" fmla="*/ 1244093 h 1650810"/>
              <a:gd name="connsiteX5" fmla="*/ 1067118 w 5083808"/>
              <a:gd name="connsiteY5" fmla="*/ 1136936 h 1650810"/>
              <a:gd name="connsiteX6" fmla="*/ 1330643 w 5083808"/>
              <a:gd name="connsiteY6" fmla="*/ 1023430 h 1650810"/>
              <a:gd name="connsiteX7" fmla="*/ 1724342 w 5083808"/>
              <a:gd name="connsiteY7" fmla="*/ 834521 h 1650810"/>
              <a:gd name="connsiteX8" fmla="*/ 2257742 w 5083808"/>
              <a:gd name="connsiteY8" fmla="*/ 791658 h 1650810"/>
              <a:gd name="connsiteX9" fmla="*/ 5081906 w 5083808"/>
              <a:gd name="connsiteY9" fmla="*/ 7431 h 1650810"/>
              <a:gd name="connsiteX10" fmla="*/ 1373506 w 5083808"/>
              <a:gd name="connsiteY10" fmla="*/ 1417130 h 1650810"/>
              <a:gd name="connsiteX11" fmla="*/ 1136175 w 5083808"/>
              <a:gd name="connsiteY11" fmla="*/ 1503651 h 1650810"/>
              <a:gd name="connsiteX12" fmla="*/ 919481 w 5083808"/>
              <a:gd name="connsiteY12" fmla="*/ 1597312 h 1650810"/>
              <a:gd name="connsiteX13" fmla="*/ 845662 w 5083808"/>
              <a:gd name="connsiteY13" fmla="*/ 1613188 h 1650810"/>
              <a:gd name="connsiteX14" fmla="*/ 787719 w 5083808"/>
              <a:gd name="connsiteY14" fmla="*/ 1629855 h 1650810"/>
              <a:gd name="connsiteX15" fmla="*/ 667702 w 5083808"/>
              <a:gd name="connsiteY15" fmla="*/ 1637952 h 1650810"/>
              <a:gd name="connsiteX16" fmla="*/ 512446 w 5083808"/>
              <a:gd name="connsiteY16" fmla="*/ 1650175 h 1650810"/>
              <a:gd name="connsiteX17" fmla="*/ 398146 w 5083808"/>
              <a:gd name="connsiteY17" fmla="*/ 1650810 h 1650810"/>
              <a:gd name="connsiteX18" fmla="*/ 0 w 5083808"/>
              <a:gd name="connsiteY18" fmla="*/ 1640968 h 1650810"/>
              <a:gd name="connsiteX0" fmla="*/ 0 w 5083808"/>
              <a:gd name="connsiteY0" fmla="*/ 1640968 h 1650810"/>
              <a:gd name="connsiteX1" fmla="*/ 517843 w 5083808"/>
              <a:gd name="connsiteY1" fmla="*/ 1456024 h 1650810"/>
              <a:gd name="connsiteX2" fmla="*/ 648018 w 5083808"/>
              <a:gd name="connsiteY2" fmla="*/ 1377443 h 1650810"/>
              <a:gd name="connsiteX3" fmla="*/ 764699 w 5083808"/>
              <a:gd name="connsiteY3" fmla="*/ 1286955 h 1650810"/>
              <a:gd name="connsiteX4" fmla="*/ 854393 w 5083808"/>
              <a:gd name="connsiteY4" fmla="*/ 1244093 h 1650810"/>
              <a:gd name="connsiteX5" fmla="*/ 1067118 w 5083808"/>
              <a:gd name="connsiteY5" fmla="*/ 1136936 h 1650810"/>
              <a:gd name="connsiteX6" fmla="*/ 1330643 w 5083808"/>
              <a:gd name="connsiteY6" fmla="*/ 1023430 h 1650810"/>
              <a:gd name="connsiteX7" fmla="*/ 1662430 w 5083808"/>
              <a:gd name="connsiteY7" fmla="*/ 858333 h 1650810"/>
              <a:gd name="connsiteX8" fmla="*/ 2257742 w 5083808"/>
              <a:gd name="connsiteY8" fmla="*/ 791658 h 1650810"/>
              <a:gd name="connsiteX9" fmla="*/ 5081906 w 5083808"/>
              <a:gd name="connsiteY9" fmla="*/ 7431 h 1650810"/>
              <a:gd name="connsiteX10" fmla="*/ 1373506 w 5083808"/>
              <a:gd name="connsiteY10" fmla="*/ 1417130 h 1650810"/>
              <a:gd name="connsiteX11" fmla="*/ 1136175 w 5083808"/>
              <a:gd name="connsiteY11" fmla="*/ 1503651 h 1650810"/>
              <a:gd name="connsiteX12" fmla="*/ 919481 w 5083808"/>
              <a:gd name="connsiteY12" fmla="*/ 1597312 h 1650810"/>
              <a:gd name="connsiteX13" fmla="*/ 845662 w 5083808"/>
              <a:gd name="connsiteY13" fmla="*/ 1613188 h 1650810"/>
              <a:gd name="connsiteX14" fmla="*/ 787719 w 5083808"/>
              <a:gd name="connsiteY14" fmla="*/ 1629855 h 1650810"/>
              <a:gd name="connsiteX15" fmla="*/ 667702 w 5083808"/>
              <a:gd name="connsiteY15" fmla="*/ 1637952 h 1650810"/>
              <a:gd name="connsiteX16" fmla="*/ 512446 w 5083808"/>
              <a:gd name="connsiteY16" fmla="*/ 1650175 h 1650810"/>
              <a:gd name="connsiteX17" fmla="*/ 398146 w 5083808"/>
              <a:gd name="connsiteY17" fmla="*/ 1650810 h 1650810"/>
              <a:gd name="connsiteX18" fmla="*/ 0 w 5083808"/>
              <a:gd name="connsiteY18" fmla="*/ 1640968 h 1650810"/>
              <a:gd name="connsiteX0" fmla="*/ 0 w 5083682"/>
              <a:gd name="connsiteY0" fmla="*/ 1641705 h 1651547"/>
              <a:gd name="connsiteX1" fmla="*/ 517843 w 5083682"/>
              <a:gd name="connsiteY1" fmla="*/ 1456761 h 1651547"/>
              <a:gd name="connsiteX2" fmla="*/ 648018 w 5083682"/>
              <a:gd name="connsiteY2" fmla="*/ 1378180 h 1651547"/>
              <a:gd name="connsiteX3" fmla="*/ 764699 w 5083682"/>
              <a:gd name="connsiteY3" fmla="*/ 1287692 h 1651547"/>
              <a:gd name="connsiteX4" fmla="*/ 854393 w 5083682"/>
              <a:gd name="connsiteY4" fmla="*/ 1244830 h 1651547"/>
              <a:gd name="connsiteX5" fmla="*/ 1067118 w 5083682"/>
              <a:gd name="connsiteY5" fmla="*/ 1137673 h 1651547"/>
              <a:gd name="connsiteX6" fmla="*/ 1330643 w 5083682"/>
              <a:gd name="connsiteY6" fmla="*/ 1024167 h 1651547"/>
              <a:gd name="connsiteX7" fmla="*/ 1662430 w 5083682"/>
              <a:gd name="connsiteY7" fmla="*/ 859070 h 1651547"/>
              <a:gd name="connsiteX8" fmla="*/ 2086292 w 5083682"/>
              <a:gd name="connsiteY8" fmla="*/ 720958 h 1651547"/>
              <a:gd name="connsiteX9" fmla="*/ 5081906 w 5083682"/>
              <a:gd name="connsiteY9" fmla="*/ 8168 h 1651547"/>
              <a:gd name="connsiteX10" fmla="*/ 1373506 w 5083682"/>
              <a:gd name="connsiteY10" fmla="*/ 1417867 h 1651547"/>
              <a:gd name="connsiteX11" fmla="*/ 1136175 w 5083682"/>
              <a:gd name="connsiteY11" fmla="*/ 1504388 h 1651547"/>
              <a:gd name="connsiteX12" fmla="*/ 919481 w 5083682"/>
              <a:gd name="connsiteY12" fmla="*/ 1598049 h 1651547"/>
              <a:gd name="connsiteX13" fmla="*/ 845662 w 5083682"/>
              <a:gd name="connsiteY13" fmla="*/ 1613925 h 1651547"/>
              <a:gd name="connsiteX14" fmla="*/ 787719 w 5083682"/>
              <a:gd name="connsiteY14" fmla="*/ 1630592 h 1651547"/>
              <a:gd name="connsiteX15" fmla="*/ 667702 w 5083682"/>
              <a:gd name="connsiteY15" fmla="*/ 1638689 h 1651547"/>
              <a:gd name="connsiteX16" fmla="*/ 512446 w 5083682"/>
              <a:gd name="connsiteY16" fmla="*/ 1650912 h 1651547"/>
              <a:gd name="connsiteX17" fmla="*/ 398146 w 5083682"/>
              <a:gd name="connsiteY17" fmla="*/ 1651547 h 1651547"/>
              <a:gd name="connsiteX18" fmla="*/ 0 w 5083682"/>
              <a:gd name="connsiteY18" fmla="*/ 1641705 h 1651547"/>
              <a:gd name="connsiteX0" fmla="*/ 0 w 5099004"/>
              <a:gd name="connsiteY0" fmla="*/ 1657001 h 1666843"/>
              <a:gd name="connsiteX1" fmla="*/ 517843 w 5099004"/>
              <a:gd name="connsiteY1" fmla="*/ 1472057 h 1666843"/>
              <a:gd name="connsiteX2" fmla="*/ 648018 w 5099004"/>
              <a:gd name="connsiteY2" fmla="*/ 1393476 h 1666843"/>
              <a:gd name="connsiteX3" fmla="*/ 764699 w 5099004"/>
              <a:gd name="connsiteY3" fmla="*/ 1302988 h 1666843"/>
              <a:gd name="connsiteX4" fmla="*/ 854393 w 5099004"/>
              <a:gd name="connsiteY4" fmla="*/ 1260126 h 1666843"/>
              <a:gd name="connsiteX5" fmla="*/ 1067118 w 5099004"/>
              <a:gd name="connsiteY5" fmla="*/ 1152969 h 1666843"/>
              <a:gd name="connsiteX6" fmla="*/ 1330643 w 5099004"/>
              <a:gd name="connsiteY6" fmla="*/ 1039463 h 1666843"/>
              <a:gd name="connsiteX7" fmla="*/ 1662430 w 5099004"/>
              <a:gd name="connsiteY7" fmla="*/ 874366 h 1666843"/>
              <a:gd name="connsiteX8" fmla="*/ 2086292 w 5099004"/>
              <a:gd name="connsiteY8" fmla="*/ 736254 h 1666843"/>
              <a:gd name="connsiteX9" fmla="*/ 2729230 w 5099004"/>
              <a:gd name="connsiteY9" fmla="*/ 564805 h 1666843"/>
              <a:gd name="connsiteX10" fmla="*/ 5081906 w 5099004"/>
              <a:gd name="connsiteY10" fmla="*/ 23464 h 1666843"/>
              <a:gd name="connsiteX11" fmla="*/ 1373506 w 5099004"/>
              <a:gd name="connsiteY11" fmla="*/ 1433163 h 1666843"/>
              <a:gd name="connsiteX12" fmla="*/ 1136175 w 5099004"/>
              <a:gd name="connsiteY12" fmla="*/ 1519684 h 1666843"/>
              <a:gd name="connsiteX13" fmla="*/ 919481 w 5099004"/>
              <a:gd name="connsiteY13" fmla="*/ 1613345 h 1666843"/>
              <a:gd name="connsiteX14" fmla="*/ 845662 w 5099004"/>
              <a:gd name="connsiteY14" fmla="*/ 1629221 h 1666843"/>
              <a:gd name="connsiteX15" fmla="*/ 787719 w 5099004"/>
              <a:gd name="connsiteY15" fmla="*/ 1645888 h 1666843"/>
              <a:gd name="connsiteX16" fmla="*/ 667702 w 5099004"/>
              <a:gd name="connsiteY16" fmla="*/ 1653985 h 1666843"/>
              <a:gd name="connsiteX17" fmla="*/ 512446 w 5099004"/>
              <a:gd name="connsiteY17" fmla="*/ 1666208 h 1666843"/>
              <a:gd name="connsiteX18" fmla="*/ 398146 w 5099004"/>
              <a:gd name="connsiteY18" fmla="*/ 1666843 h 1666843"/>
              <a:gd name="connsiteX19" fmla="*/ 0 w 5099004"/>
              <a:gd name="connsiteY19" fmla="*/ 1657001 h 1666843"/>
              <a:gd name="connsiteX0" fmla="*/ 0 w 5098684"/>
              <a:gd name="connsiteY0" fmla="*/ 1652141 h 1661983"/>
              <a:gd name="connsiteX1" fmla="*/ 517843 w 5098684"/>
              <a:gd name="connsiteY1" fmla="*/ 1467197 h 1661983"/>
              <a:gd name="connsiteX2" fmla="*/ 648018 w 5098684"/>
              <a:gd name="connsiteY2" fmla="*/ 1388616 h 1661983"/>
              <a:gd name="connsiteX3" fmla="*/ 764699 w 5098684"/>
              <a:gd name="connsiteY3" fmla="*/ 1298128 h 1661983"/>
              <a:gd name="connsiteX4" fmla="*/ 854393 w 5098684"/>
              <a:gd name="connsiteY4" fmla="*/ 1255266 h 1661983"/>
              <a:gd name="connsiteX5" fmla="*/ 1067118 w 5098684"/>
              <a:gd name="connsiteY5" fmla="*/ 1148109 h 1661983"/>
              <a:gd name="connsiteX6" fmla="*/ 1330643 w 5098684"/>
              <a:gd name="connsiteY6" fmla="*/ 1034603 h 1661983"/>
              <a:gd name="connsiteX7" fmla="*/ 1662430 w 5098684"/>
              <a:gd name="connsiteY7" fmla="*/ 869506 h 1661983"/>
              <a:gd name="connsiteX8" fmla="*/ 2086292 w 5098684"/>
              <a:gd name="connsiteY8" fmla="*/ 731394 h 1661983"/>
              <a:gd name="connsiteX9" fmla="*/ 2686368 w 5098684"/>
              <a:gd name="connsiteY9" fmla="*/ 736158 h 1661983"/>
              <a:gd name="connsiteX10" fmla="*/ 5081906 w 5098684"/>
              <a:gd name="connsiteY10" fmla="*/ 18604 h 1661983"/>
              <a:gd name="connsiteX11" fmla="*/ 1373506 w 5098684"/>
              <a:gd name="connsiteY11" fmla="*/ 1428303 h 1661983"/>
              <a:gd name="connsiteX12" fmla="*/ 1136175 w 5098684"/>
              <a:gd name="connsiteY12" fmla="*/ 1514824 h 1661983"/>
              <a:gd name="connsiteX13" fmla="*/ 919481 w 5098684"/>
              <a:gd name="connsiteY13" fmla="*/ 1608485 h 1661983"/>
              <a:gd name="connsiteX14" fmla="*/ 845662 w 5098684"/>
              <a:gd name="connsiteY14" fmla="*/ 1624361 h 1661983"/>
              <a:gd name="connsiteX15" fmla="*/ 787719 w 5098684"/>
              <a:gd name="connsiteY15" fmla="*/ 1641028 h 1661983"/>
              <a:gd name="connsiteX16" fmla="*/ 667702 w 5098684"/>
              <a:gd name="connsiteY16" fmla="*/ 1649125 h 1661983"/>
              <a:gd name="connsiteX17" fmla="*/ 512446 w 5098684"/>
              <a:gd name="connsiteY17" fmla="*/ 1661348 h 1661983"/>
              <a:gd name="connsiteX18" fmla="*/ 398146 w 5098684"/>
              <a:gd name="connsiteY18" fmla="*/ 1661983 h 1661983"/>
              <a:gd name="connsiteX19" fmla="*/ 0 w 5098684"/>
              <a:gd name="connsiteY19" fmla="*/ 1652141 h 1661983"/>
              <a:gd name="connsiteX0" fmla="*/ 0 w 5097162"/>
              <a:gd name="connsiteY0" fmla="*/ 1652788 h 1662630"/>
              <a:gd name="connsiteX1" fmla="*/ 517843 w 5097162"/>
              <a:gd name="connsiteY1" fmla="*/ 1467844 h 1662630"/>
              <a:gd name="connsiteX2" fmla="*/ 648018 w 5097162"/>
              <a:gd name="connsiteY2" fmla="*/ 1389263 h 1662630"/>
              <a:gd name="connsiteX3" fmla="*/ 764699 w 5097162"/>
              <a:gd name="connsiteY3" fmla="*/ 1298775 h 1662630"/>
              <a:gd name="connsiteX4" fmla="*/ 854393 w 5097162"/>
              <a:gd name="connsiteY4" fmla="*/ 1255913 h 1662630"/>
              <a:gd name="connsiteX5" fmla="*/ 1067118 w 5097162"/>
              <a:gd name="connsiteY5" fmla="*/ 1148756 h 1662630"/>
              <a:gd name="connsiteX6" fmla="*/ 1330643 w 5097162"/>
              <a:gd name="connsiteY6" fmla="*/ 1035250 h 1662630"/>
              <a:gd name="connsiteX7" fmla="*/ 1662430 w 5097162"/>
              <a:gd name="connsiteY7" fmla="*/ 870153 h 1662630"/>
              <a:gd name="connsiteX8" fmla="*/ 2086292 w 5097162"/>
              <a:gd name="connsiteY8" fmla="*/ 732041 h 1662630"/>
              <a:gd name="connsiteX9" fmla="*/ 2457768 w 5097162"/>
              <a:gd name="connsiteY9" fmla="*/ 708230 h 1662630"/>
              <a:gd name="connsiteX10" fmla="*/ 5081906 w 5097162"/>
              <a:gd name="connsiteY10" fmla="*/ 19251 h 1662630"/>
              <a:gd name="connsiteX11" fmla="*/ 1373506 w 5097162"/>
              <a:gd name="connsiteY11" fmla="*/ 1428950 h 1662630"/>
              <a:gd name="connsiteX12" fmla="*/ 1136175 w 5097162"/>
              <a:gd name="connsiteY12" fmla="*/ 1515471 h 1662630"/>
              <a:gd name="connsiteX13" fmla="*/ 919481 w 5097162"/>
              <a:gd name="connsiteY13" fmla="*/ 1609132 h 1662630"/>
              <a:gd name="connsiteX14" fmla="*/ 845662 w 5097162"/>
              <a:gd name="connsiteY14" fmla="*/ 1625008 h 1662630"/>
              <a:gd name="connsiteX15" fmla="*/ 787719 w 5097162"/>
              <a:gd name="connsiteY15" fmla="*/ 1641675 h 1662630"/>
              <a:gd name="connsiteX16" fmla="*/ 667702 w 5097162"/>
              <a:gd name="connsiteY16" fmla="*/ 1649772 h 1662630"/>
              <a:gd name="connsiteX17" fmla="*/ 512446 w 5097162"/>
              <a:gd name="connsiteY17" fmla="*/ 1661995 h 1662630"/>
              <a:gd name="connsiteX18" fmla="*/ 398146 w 5097162"/>
              <a:gd name="connsiteY18" fmla="*/ 1662630 h 1662630"/>
              <a:gd name="connsiteX19" fmla="*/ 0 w 5097162"/>
              <a:gd name="connsiteY19" fmla="*/ 1652788 h 1662630"/>
              <a:gd name="connsiteX0" fmla="*/ 0 w 5097162"/>
              <a:gd name="connsiteY0" fmla="*/ 1652788 h 1662630"/>
              <a:gd name="connsiteX1" fmla="*/ 517843 w 5097162"/>
              <a:gd name="connsiteY1" fmla="*/ 1467844 h 1662630"/>
              <a:gd name="connsiteX2" fmla="*/ 648018 w 5097162"/>
              <a:gd name="connsiteY2" fmla="*/ 1389263 h 1662630"/>
              <a:gd name="connsiteX3" fmla="*/ 764699 w 5097162"/>
              <a:gd name="connsiteY3" fmla="*/ 1298775 h 1662630"/>
              <a:gd name="connsiteX4" fmla="*/ 854393 w 5097162"/>
              <a:gd name="connsiteY4" fmla="*/ 1255913 h 1662630"/>
              <a:gd name="connsiteX5" fmla="*/ 1067118 w 5097162"/>
              <a:gd name="connsiteY5" fmla="*/ 1148756 h 1662630"/>
              <a:gd name="connsiteX6" fmla="*/ 1330643 w 5097162"/>
              <a:gd name="connsiteY6" fmla="*/ 1035250 h 1662630"/>
              <a:gd name="connsiteX7" fmla="*/ 1662430 w 5097162"/>
              <a:gd name="connsiteY7" fmla="*/ 870153 h 1662630"/>
              <a:gd name="connsiteX8" fmla="*/ 2086292 w 5097162"/>
              <a:gd name="connsiteY8" fmla="*/ 732041 h 1662630"/>
              <a:gd name="connsiteX9" fmla="*/ 2457768 w 5097162"/>
              <a:gd name="connsiteY9" fmla="*/ 708230 h 1662630"/>
              <a:gd name="connsiteX10" fmla="*/ 5081906 w 5097162"/>
              <a:gd name="connsiteY10" fmla="*/ 19251 h 1662630"/>
              <a:gd name="connsiteX11" fmla="*/ 1373506 w 5097162"/>
              <a:gd name="connsiteY11" fmla="*/ 1428950 h 1662630"/>
              <a:gd name="connsiteX12" fmla="*/ 1136175 w 5097162"/>
              <a:gd name="connsiteY12" fmla="*/ 1515471 h 1662630"/>
              <a:gd name="connsiteX13" fmla="*/ 919481 w 5097162"/>
              <a:gd name="connsiteY13" fmla="*/ 1609132 h 1662630"/>
              <a:gd name="connsiteX14" fmla="*/ 845662 w 5097162"/>
              <a:gd name="connsiteY14" fmla="*/ 1625008 h 1662630"/>
              <a:gd name="connsiteX15" fmla="*/ 787719 w 5097162"/>
              <a:gd name="connsiteY15" fmla="*/ 1641675 h 1662630"/>
              <a:gd name="connsiteX16" fmla="*/ 667702 w 5097162"/>
              <a:gd name="connsiteY16" fmla="*/ 1649772 h 1662630"/>
              <a:gd name="connsiteX17" fmla="*/ 512446 w 5097162"/>
              <a:gd name="connsiteY17" fmla="*/ 1661995 h 1662630"/>
              <a:gd name="connsiteX18" fmla="*/ 398146 w 5097162"/>
              <a:gd name="connsiteY18" fmla="*/ 1662630 h 1662630"/>
              <a:gd name="connsiteX19" fmla="*/ 0 w 5097162"/>
              <a:gd name="connsiteY19" fmla="*/ 1652788 h 1662630"/>
              <a:gd name="connsiteX0" fmla="*/ 0 w 5109684"/>
              <a:gd name="connsiteY0" fmla="*/ 1657625 h 1667467"/>
              <a:gd name="connsiteX1" fmla="*/ 517843 w 5109684"/>
              <a:gd name="connsiteY1" fmla="*/ 1472681 h 1667467"/>
              <a:gd name="connsiteX2" fmla="*/ 648018 w 5109684"/>
              <a:gd name="connsiteY2" fmla="*/ 1394100 h 1667467"/>
              <a:gd name="connsiteX3" fmla="*/ 764699 w 5109684"/>
              <a:gd name="connsiteY3" fmla="*/ 1303612 h 1667467"/>
              <a:gd name="connsiteX4" fmla="*/ 854393 w 5109684"/>
              <a:gd name="connsiteY4" fmla="*/ 1260750 h 1667467"/>
              <a:gd name="connsiteX5" fmla="*/ 1067118 w 5109684"/>
              <a:gd name="connsiteY5" fmla="*/ 1153593 h 1667467"/>
              <a:gd name="connsiteX6" fmla="*/ 1330643 w 5109684"/>
              <a:gd name="connsiteY6" fmla="*/ 1040087 h 1667467"/>
              <a:gd name="connsiteX7" fmla="*/ 1662430 w 5109684"/>
              <a:gd name="connsiteY7" fmla="*/ 874990 h 1667467"/>
              <a:gd name="connsiteX8" fmla="*/ 2086292 w 5109684"/>
              <a:gd name="connsiteY8" fmla="*/ 736878 h 1667467"/>
              <a:gd name="connsiteX9" fmla="*/ 2457768 w 5109684"/>
              <a:gd name="connsiteY9" fmla="*/ 713067 h 1667467"/>
              <a:gd name="connsiteX10" fmla="*/ 3038792 w 5109684"/>
              <a:gd name="connsiteY10" fmla="*/ 555904 h 1667467"/>
              <a:gd name="connsiteX11" fmla="*/ 5081906 w 5109684"/>
              <a:gd name="connsiteY11" fmla="*/ 24088 h 1667467"/>
              <a:gd name="connsiteX12" fmla="*/ 1373506 w 5109684"/>
              <a:gd name="connsiteY12" fmla="*/ 1433787 h 1667467"/>
              <a:gd name="connsiteX13" fmla="*/ 1136175 w 5109684"/>
              <a:gd name="connsiteY13" fmla="*/ 1520308 h 1667467"/>
              <a:gd name="connsiteX14" fmla="*/ 919481 w 5109684"/>
              <a:gd name="connsiteY14" fmla="*/ 1613969 h 1667467"/>
              <a:gd name="connsiteX15" fmla="*/ 845662 w 5109684"/>
              <a:gd name="connsiteY15" fmla="*/ 1629845 h 1667467"/>
              <a:gd name="connsiteX16" fmla="*/ 787719 w 5109684"/>
              <a:gd name="connsiteY16" fmla="*/ 1646512 h 1667467"/>
              <a:gd name="connsiteX17" fmla="*/ 667702 w 5109684"/>
              <a:gd name="connsiteY17" fmla="*/ 1654609 h 1667467"/>
              <a:gd name="connsiteX18" fmla="*/ 512446 w 5109684"/>
              <a:gd name="connsiteY18" fmla="*/ 1666832 h 1667467"/>
              <a:gd name="connsiteX19" fmla="*/ 398146 w 5109684"/>
              <a:gd name="connsiteY19" fmla="*/ 1667467 h 1667467"/>
              <a:gd name="connsiteX20" fmla="*/ 0 w 5109684"/>
              <a:gd name="connsiteY20" fmla="*/ 1657625 h 1667467"/>
              <a:gd name="connsiteX0" fmla="*/ 0 w 5109811"/>
              <a:gd name="connsiteY0" fmla="*/ 1655174 h 1665016"/>
              <a:gd name="connsiteX1" fmla="*/ 517843 w 5109811"/>
              <a:gd name="connsiteY1" fmla="*/ 1470230 h 1665016"/>
              <a:gd name="connsiteX2" fmla="*/ 648018 w 5109811"/>
              <a:gd name="connsiteY2" fmla="*/ 1391649 h 1665016"/>
              <a:gd name="connsiteX3" fmla="*/ 764699 w 5109811"/>
              <a:gd name="connsiteY3" fmla="*/ 1301161 h 1665016"/>
              <a:gd name="connsiteX4" fmla="*/ 854393 w 5109811"/>
              <a:gd name="connsiteY4" fmla="*/ 1258299 h 1665016"/>
              <a:gd name="connsiteX5" fmla="*/ 1067118 w 5109811"/>
              <a:gd name="connsiteY5" fmla="*/ 1151142 h 1665016"/>
              <a:gd name="connsiteX6" fmla="*/ 1330643 w 5109811"/>
              <a:gd name="connsiteY6" fmla="*/ 1037636 h 1665016"/>
              <a:gd name="connsiteX7" fmla="*/ 1662430 w 5109811"/>
              <a:gd name="connsiteY7" fmla="*/ 872539 h 1665016"/>
              <a:gd name="connsiteX8" fmla="*/ 2086292 w 5109811"/>
              <a:gd name="connsiteY8" fmla="*/ 734427 h 1665016"/>
              <a:gd name="connsiteX9" fmla="*/ 2457768 w 5109811"/>
              <a:gd name="connsiteY9" fmla="*/ 710616 h 1665016"/>
              <a:gd name="connsiteX10" fmla="*/ 3048317 w 5109811"/>
              <a:gd name="connsiteY10" fmla="*/ 629653 h 1665016"/>
              <a:gd name="connsiteX11" fmla="*/ 5081906 w 5109811"/>
              <a:gd name="connsiteY11" fmla="*/ 21637 h 1665016"/>
              <a:gd name="connsiteX12" fmla="*/ 1373506 w 5109811"/>
              <a:gd name="connsiteY12" fmla="*/ 1431336 h 1665016"/>
              <a:gd name="connsiteX13" fmla="*/ 1136175 w 5109811"/>
              <a:gd name="connsiteY13" fmla="*/ 1517857 h 1665016"/>
              <a:gd name="connsiteX14" fmla="*/ 919481 w 5109811"/>
              <a:gd name="connsiteY14" fmla="*/ 1611518 h 1665016"/>
              <a:gd name="connsiteX15" fmla="*/ 845662 w 5109811"/>
              <a:gd name="connsiteY15" fmla="*/ 1627394 h 1665016"/>
              <a:gd name="connsiteX16" fmla="*/ 787719 w 5109811"/>
              <a:gd name="connsiteY16" fmla="*/ 1644061 h 1665016"/>
              <a:gd name="connsiteX17" fmla="*/ 667702 w 5109811"/>
              <a:gd name="connsiteY17" fmla="*/ 1652158 h 1665016"/>
              <a:gd name="connsiteX18" fmla="*/ 512446 w 5109811"/>
              <a:gd name="connsiteY18" fmla="*/ 1664381 h 1665016"/>
              <a:gd name="connsiteX19" fmla="*/ 398146 w 5109811"/>
              <a:gd name="connsiteY19" fmla="*/ 1665016 h 1665016"/>
              <a:gd name="connsiteX20" fmla="*/ 0 w 5109811"/>
              <a:gd name="connsiteY20" fmla="*/ 1655174 h 1665016"/>
              <a:gd name="connsiteX0" fmla="*/ 0 w 5107797"/>
              <a:gd name="connsiteY0" fmla="*/ 1654768 h 1664610"/>
              <a:gd name="connsiteX1" fmla="*/ 517843 w 5107797"/>
              <a:gd name="connsiteY1" fmla="*/ 1469824 h 1664610"/>
              <a:gd name="connsiteX2" fmla="*/ 648018 w 5107797"/>
              <a:gd name="connsiteY2" fmla="*/ 1391243 h 1664610"/>
              <a:gd name="connsiteX3" fmla="*/ 764699 w 5107797"/>
              <a:gd name="connsiteY3" fmla="*/ 1300755 h 1664610"/>
              <a:gd name="connsiteX4" fmla="*/ 854393 w 5107797"/>
              <a:gd name="connsiteY4" fmla="*/ 1257893 h 1664610"/>
              <a:gd name="connsiteX5" fmla="*/ 1067118 w 5107797"/>
              <a:gd name="connsiteY5" fmla="*/ 1150736 h 1664610"/>
              <a:gd name="connsiteX6" fmla="*/ 1330643 w 5107797"/>
              <a:gd name="connsiteY6" fmla="*/ 1037230 h 1664610"/>
              <a:gd name="connsiteX7" fmla="*/ 1662430 w 5107797"/>
              <a:gd name="connsiteY7" fmla="*/ 872133 h 1664610"/>
              <a:gd name="connsiteX8" fmla="*/ 2086292 w 5107797"/>
              <a:gd name="connsiteY8" fmla="*/ 734021 h 1664610"/>
              <a:gd name="connsiteX9" fmla="*/ 2457768 w 5107797"/>
              <a:gd name="connsiteY9" fmla="*/ 710210 h 1664610"/>
              <a:gd name="connsiteX10" fmla="*/ 2886392 w 5107797"/>
              <a:gd name="connsiteY10" fmla="*/ 643535 h 1664610"/>
              <a:gd name="connsiteX11" fmla="*/ 5081906 w 5107797"/>
              <a:gd name="connsiteY11" fmla="*/ 21231 h 1664610"/>
              <a:gd name="connsiteX12" fmla="*/ 1373506 w 5107797"/>
              <a:gd name="connsiteY12" fmla="*/ 1430930 h 1664610"/>
              <a:gd name="connsiteX13" fmla="*/ 1136175 w 5107797"/>
              <a:gd name="connsiteY13" fmla="*/ 1517451 h 1664610"/>
              <a:gd name="connsiteX14" fmla="*/ 919481 w 5107797"/>
              <a:gd name="connsiteY14" fmla="*/ 1611112 h 1664610"/>
              <a:gd name="connsiteX15" fmla="*/ 845662 w 5107797"/>
              <a:gd name="connsiteY15" fmla="*/ 1626988 h 1664610"/>
              <a:gd name="connsiteX16" fmla="*/ 787719 w 5107797"/>
              <a:gd name="connsiteY16" fmla="*/ 1643655 h 1664610"/>
              <a:gd name="connsiteX17" fmla="*/ 667702 w 5107797"/>
              <a:gd name="connsiteY17" fmla="*/ 1651752 h 1664610"/>
              <a:gd name="connsiteX18" fmla="*/ 512446 w 5107797"/>
              <a:gd name="connsiteY18" fmla="*/ 1663975 h 1664610"/>
              <a:gd name="connsiteX19" fmla="*/ 398146 w 5107797"/>
              <a:gd name="connsiteY19" fmla="*/ 1664610 h 1664610"/>
              <a:gd name="connsiteX20" fmla="*/ 0 w 5107797"/>
              <a:gd name="connsiteY20" fmla="*/ 1654768 h 1664610"/>
              <a:gd name="connsiteX0" fmla="*/ 0 w 5107797"/>
              <a:gd name="connsiteY0" fmla="*/ 1654768 h 1664610"/>
              <a:gd name="connsiteX1" fmla="*/ 517843 w 5107797"/>
              <a:gd name="connsiteY1" fmla="*/ 1469824 h 1664610"/>
              <a:gd name="connsiteX2" fmla="*/ 648018 w 5107797"/>
              <a:gd name="connsiteY2" fmla="*/ 1391243 h 1664610"/>
              <a:gd name="connsiteX3" fmla="*/ 764699 w 5107797"/>
              <a:gd name="connsiteY3" fmla="*/ 1300755 h 1664610"/>
              <a:gd name="connsiteX4" fmla="*/ 854393 w 5107797"/>
              <a:gd name="connsiteY4" fmla="*/ 1257893 h 1664610"/>
              <a:gd name="connsiteX5" fmla="*/ 1067118 w 5107797"/>
              <a:gd name="connsiteY5" fmla="*/ 1150736 h 1664610"/>
              <a:gd name="connsiteX6" fmla="*/ 1330643 w 5107797"/>
              <a:gd name="connsiteY6" fmla="*/ 1037230 h 1664610"/>
              <a:gd name="connsiteX7" fmla="*/ 1662430 w 5107797"/>
              <a:gd name="connsiteY7" fmla="*/ 872133 h 1664610"/>
              <a:gd name="connsiteX8" fmla="*/ 2086292 w 5107797"/>
              <a:gd name="connsiteY8" fmla="*/ 734021 h 1664610"/>
              <a:gd name="connsiteX9" fmla="*/ 2457768 w 5107797"/>
              <a:gd name="connsiteY9" fmla="*/ 710210 h 1664610"/>
              <a:gd name="connsiteX10" fmla="*/ 2886392 w 5107797"/>
              <a:gd name="connsiteY10" fmla="*/ 643535 h 1664610"/>
              <a:gd name="connsiteX11" fmla="*/ 5081906 w 5107797"/>
              <a:gd name="connsiteY11" fmla="*/ 21231 h 1664610"/>
              <a:gd name="connsiteX12" fmla="*/ 1373506 w 5107797"/>
              <a:gd name="connsiteY12" fmla="*/ 1430930 h 1664610"/>
              <a:gd name="connsiteX13" fmla="*/ 1136175 w 5107797"/>
              <a:gd name="connsiteY13" fmla="*/ 1517451 h 1664610"/>
              <a:gd name="connsiteX14" fmla="*/ 919481 w 5107797"/>
              <a:gd name="connsiteY14" fmla="*/ 1611112 h 1664610"/>
              <a:gd name="connsiteX15" fmla="*/ 845662 w 5107797"/>
              <a:gd name="connsiteY15" fmla="*/ 1626988 h 1664610"/>
              <a:gd name="connsiteX16" fmla="*/ 787719 w 5107797"/>
              <a:gd name="connsiteY16" fmla="*/ 1643655 h 1664610"/>
              <a:gd name="connsiteX17" fmla="*/ 667702 w 5107797"/>
              <a:gd name="connsiteY17" fmla="*/ 1651752 h 1664610"/>
              <a:gd name="connsiteX18" fmla="*/ 512446 w 5107797"/>
              <a:gd name="connsiteY18" fmla="*/ 1663975 h 1664610"/>
              <a:gd name="connsiteX19" fmla="*/ 398146 w 5107797"/>
              <a:gd name="connsiteY19" fmla="*/ 1664610 h 1664610"/>
              <a:gd name="connsiteX20" fmla="*/ 0 w 5107797"/>
              <a:gd name="connsiteY20" fmla="*/ 1654768 h 1664610"/>
              <a:gd name="connsiteX0" fmla="*/ 0 w 5442540"/>
              <a:gd name="connsiteY0" fmla="*/ 1822312 h 1832154"/>
              <a:gd name="connsiteX1" fmla="*/ 517843 w 5442540"/>
              <a:gd name="connsiteY1" fmla="*/ 1637368 h 1832154"/>
              <a:gd name="connsiteX2" fmla="*/ 648018 w 5442540"/>
              <a:gd name="connsiteY2" fmla="*/ 1558787 h 1832154"/>
              <a:gd name="connsiteX3" fmla="*/ 764699 w 5442540"/>
              <a:gd name="connsiteY3" fmla="*/ 1468299 h 1832154"/>
              <a:gd name="connsiteX4" fmla="*/ 854393 w 5442540"/>
              <a:gd name="connsiteY4" fmla="*/ 1425437 h 1832154"/>
              <a:gd name="connsiteX5" fmla="*/ 1067118 w 5442540"/>
              <a:gd name="connsiteY5" fmla="*/ 1318280 h 1832154"/>
              <a:gd name="connsiteX6" fmla="*/ 1330643 w 5442540"/>
              <a:gd name="connsiteY6" fmla="*/ 1204774 h 1832154"/>
              <a:gd name="connsiteX7" fmla="*/ 1662430 w 5442540"/>
              <a:gd name="connsiteY7" fmla="*/ 1039677 h 1832154"/>
              <a:gd name="connsiteX8" fmla="*/ 2086292 w 5442540"/>
              <a:gd name="connsiteY8" fmla="*/ 901565 h 1832154"/>
              <a:gd name="connsiteX9" fmla="*/ 2457768 w 5442540"/>
              <a:gd name="connsiteY9" fmla="*/ 877754 h 1832154"/>
              <a:gd name="connsiteX10" fmla="*/ 2886392 w 5442540"/>
              <a:gd name="connsiteY10" fmla="*/ 811079 h 1832154"/>
              <a:gd name="connsiteX11" fmla="*/ 5420043 w 5442540"/>
              <a:gd name="connsiteY11" fmla="*/ 17325 h 1832154"/>
              <a:gd name="connsiteX12" fmla="*/ 1373506 w 5442540"/>
              <a:gd name="connsiteY12" fmla="*/ 1598474 h 1832154"/>
              <a:gd name="connsiteX13" fmla="*/ 1136175 w 5442540"/>
              <a:gd name="connsiteY13" fmla="*/ 1684995 h 1832154"/>
              <a:gd name="connsiteX14" fmla="*/ 919481 w 5442540"/>
              <a:gd name="connsiteY14" fmla="*/ 1778656 h 1832154"/>
              <a:gd name="connsiteX15" fmla="*/ 845662 w 5442540"/>
              <a:gd name="connsiteY15" fmla="*/ 1794532 h 1832154"/>
              <a:gd name="connsiteX16" fmla="*/ 787719 w 5442540"/>
              <a:gd name="connsiteY16" fmla="*/ 1811199 h 1832154"/>
              <a:gd name="connsiteX17" fmla="*/ 667702 w 5442540"/>
              <a:gd name="connsiteY17" fmla="*/ 1819296 h 1832154"/>
              <a:gd name="connsiteX18" fmla="*/ 512446 w 5442540"/>
              <a:gd name="connsiteY18" fmla="*/ 1831519 h 1832154"/>
              <a:gd name="connsiteX19" fmla="*/ 398146 w 5442540"/>
              <a:gd name="connsiteY19" fmla="*/ 1832154 h 1832154"/>
              <a:gd name="connsiteX20" fmla="*/ 0 w 5442540"/>
              <a:gd name="connsiteY20" fmla="*/ 1822312 h 1832154"/>
              <a:gd name="connsiteX0" fmla="*/ 0 w 5648989"/>
              <a:gd name="connsiteY0" fmla="*/ 1864617 h 1874459"/>
              <a:gd name="connsiteX1" fmla="*/ 517843 w 5648989"/>
              <a:gd name="connsiteY1" fmla="*/ 1679673 h 1874459"/>
              <a:gd name="connsiteX2" fmla="*/ 648018 w 5648989"/>
              <a:gd name="connsiteY2" fmla="*/ 1601092 h 1874459"/>
              <a:gd name="connsiteX3" fmla="*/ 764699 w 5648989"/>
              <a:gd name="connsiteY3" fmla="*/ 1510604 h 1874459"/>
              <a:gd name="connsiteX4" fmla="*/ 854393 w 5648989"/>
              <a:gd name="connsiteY4" fmla="*/ 1467742 h 1874459"/>
              <a:gd name="connsiteX5" fmla="*/ 1067118 w 5648989"/>
              <a:gd name="connsiteY5" fmla="*/ 1360585 h 1874459"/>
              <a:gd name="connsiteX6" fmla="*/ 1330643 w 5648989"/>
              <a:gd name="connsiteY6" fmla="*/ 1247079 h 1874459"/>
              <a:gd name="connsiteX7" fmla="*/ 1662430 w 5648989"/>
              <a:gd name="connsiteY7" fmla="*/ 1081982 h 1874459"/>
              <a:gd name="connsiteX8" fmla="*/ 2086292 w 5648989"/>
              <a:gd name="connsiteY8" fmla="*/ 943870 h 1874459"/>
              <a:gd name="connsiteX9" fmla="*/ 2457768 w 5648989"/>
              <a:gd name="connsiteY9" fmla="*/ 920059 h 1874459"/>
              <a:gd name="connsiteX10" fmla="*/ 2886392 w 5648989"/>
              <a:gd name="connsiteY10" fmla="*/ 853384 h 1874459"/>
              <a:gd name="connsiteX11" fmla="*/ 5420043 w 5648989"/>
              <a:gd name="connsiteY11" fmla="*/ 59630 h 1874459"/>
              <a:gd name="connsiteX12" fmla="*/ 5072379 w 5648989"/>
              <a:gd name="connsiteY12" fmla="*/ 234258 h 1874459"/>
              <a:gd name="connsiteX13" fmla="*/ 1373506 w 5648989"/>
              <a:gd name="connsiteY13" fmla="*/ 1640779 h 1874459"/>
              <a:gd name="connsiteX14" fmla="*/ 1136175 w 5648989"/>
              <a:gd name="connsiteY14" fmla="*/ 1727300 h 1874459"/>
              <a:gd name="connsiteX15" fmla="*/ 919481 w 5648989"/>
              <a:gd name="connsiteY15" fmla="*/ 1820961 h 1874459"/>
              <a:gd name="connsiteX16" fmla="*/ 845662 w 5648989"/>
              <a:gd name="connsiteY16" fmla="*/ 1836837 h 1874459"/>
              <a:gd name="connsiteX17" fmla="*/ 787719 w 5648989"/>
              <a:gd name="connsiteY17" fmla="*/ 1853504 h 1874459"/>
              <a:gd name="connsiteX18" fmla="*/ 667702 w 5648989"/>
              <a:gd name="connsiteY18" fmla="*/ 1861601 h 1874459"/>
              <a:gd name="connsiteX19" fmla="*/ 512446 w 5648989"/>
              <a:gd name="connsiteY19" fmla="*/ 1873824 h 1874459"/>
              <a:gd name="connsiteX20" fmla="*/ 398146 w 5648989"/>
              <a:gd name="connsiteY20" fmla="*/ 1874459 h 1874459"/>
              <a:gd name="connsiteX21" fmla="*/ 0 w 5648989"/>
              <a:gd name="connsiteY21" fmla="*/ 1864617 h 1874459"/>
              <a:gd name="connsiteX0" fmla="*/ 0 w 5811915"/>
              <a:gd name="connsiteY0" fmla="*/ 1822313 h 1832155"/>
              <a:gd name="connsiteX1" fmla="*/ 517843 w 5811915"/>
              <a:gd name="connsiteY1" fmla="*/ 1637369 h 1832155"/>
              <a:gd name="connsiteX2" fmla="*/ 648018 w 5811915"/>
              <a:gd name="connsiteY2" fmla="*/ 1558788 h 1832155"/>
              <a:gd name="connsiteX3" fmla="*/ 764699 w 5811915"/>
              <a:gd name="connsiteY3" fmla="*/ 1468300 h 1832155"/>
              <a:gd name="connsiteX4" fmla="*/ 854393 w 5811915"/>
              <a:gd name="connsiteY4" fmla="*/ 1425438 h 1832155"/>
              <a:gd name="connsiteX5" fmla="*/ 1067118 w 5811915"/>
              <a:gd name="connsiteY5" fmla="*/ 1318281 h 1832155"/>
              <a:gd name="connsiteX6" fmla="*/ 1330643 w 5811915"/>
              <a:gd name="connsiteY6" fmla="*/ 1204775 h 1832155"/>
              <a:gd name="connsiteX7" fmla="*/ 1662430 w 5811915"/>
              <a:gd name="connsiteY7" fmla="*/ 1039678 h 1832155"/>
              <a:gd name="connsiteX8" fmla="*/ 2086292 w 5811915"/>
              <a:gd name="connsiteY8" fmla="*/ 901566 h 1832155"/>
              <a:gd name="connsiteX9" fmla="*/ 2457768 w 5811915"/>
              <a:gd name="connsiteY9" fmla="*/ 877755 h 1832155"/>
              <a:gd name="connsiteX10" fmla="*/ 2886392 w 5811915"/>
              <a:gd name="connsiteY10" fmla="*/ 811080 h 1832155"/>
              <a:gd name="connsiteX11" fmla="*/ 5420043 w 5811915"/>
              <a:gd name="connsiteY11" fmla="*/ 17326 h 1832155"/>
              <a:gd name="connsiteX12" fmla="*/ 5410516 w 5811915"/>
              <a:gd name="connsiteY12" fmla="*/ 639629 h 1832155"/>
              <a:gd name="connsiteX13" fmla="*/ 1373506 w 5811915"/>
              <a:gd name="connsiteY13" fmla="*/ 1598475 h 1832155"/>
              <a:gd name="connsiteX14" fmla="*/ 1136175 w 5811915"/>
              <a:gd name="connsiteY14" fmla="*/ 1684996 h 1832155"/>
              <a:gd name="connsiteX15" fmla="*/ 919481 w 5811915"/>
              <a:gd name="connsiteY15" fmla="*/ 1778657 h 1832155"/>
              <a:gd name="connsiteX16" fmla="*/ 845662 w 5811915"/>
              <a:gd name="connsiteY16" fmla="*/ 1794533 h 1832155"/>
              <a:gd name="connsiteX17" fmla="*/ 787719 w 5811915"/>
              <a:gd name="connsiteY17" fmla="*/ 1811200 h 1832155"/>
              <a:gd name="connsiteX18" fmla="*/ 667702 w 5811915"/>
              <a:gd name="connsiteY18" fmla="*/ 1819297 h 1832155"/>
              <a:gd name="connsiteX19" fmla="*/ 512446 w 5811915"/>
              <a:gd name="connsiteY19" fmla="*/ 1831520 h 1832155"/>
              <a:gd name="connsiteX20" fmla="*/ 398146 w 5811915"/>
              <a:gd name="connsiteY20" fmla="*/ 1832155 h 1832155"/>
              <a:gd name="connsiteX21" fmla="*/ 0 w 5811915"/>
              <a:gd name="connsiteY21" fmla="*/ 1822313 h 1832155"/>
              <a:gd name="connsiteX0" fmla="*/ 0 w 5578781"/>
              <a:gd name="connsiteY0" fmla="*/ 1840163 h 1850005"/>
              <a:gd name="connsiteX1" fmla="*/ 517843 w 5578781"/>
              <a:gd name="connsiteY1" fmla="*/ 1655219 h 1850005"/>
              <a:gd name="connsiteX2" fmla="*/ 648018 w 5578781"/>
              <a:gd name="connsiteY2" fmla="*/ 1576638 h 1850005"/>
              <a:gd name="connsiteX3" fmla="*/ 764699 w 5578781"/>
              <a:gd name="connsiteY3" fmla="*/ 1486150 h 1850005"/>
              <a:gd name="connsiteX4" fmla="*/ 854393 w 5578781"/>
              <a:gd name="connsiteY4" fmla="*/ 1443288 h 1850005"/>
              <a:gd name="connsiteX5" fmla="*/ 1067118 w 5578781"/>
              <a:gd name="connsiteY5" fmla="*/ 1336131 h 1850005"/>
              <a:gd name="connsiteX6" fmla="*/ 1330643 w 5578781"/>
              <a:gd name="connsiteY6" fmla="*/ 1222625 h 1850005"/>
              <a:gd name="connsiteX7" fmla="*/ 1662430 w 5578781"/>
              <a:gd name="connsiteY7" fmla="*/ 1057528 h 1850005"/>
              <a:gd name="connsiteX8" fmla="*/ 2086292 w 5578781"/>
              <a:gd name="connsiteY8" fmla="*/ 919416 h 1850005"/>
              <a:gd name="connsiteX9" fmla="*/ 2457768 w 5578781"/>
              <a:gd name="connsiteY9" fmla="*/ 895605 h 1850005"/>
              <a:gd name="connsiteX10" fmla="*/ 2886392 w 5578781"/>
              <a:gd name="connsiteY10" fmla="*/ 828930 h 1850005"/>
              <a:gd name="connsiteX11" fmla="*/ 5420043 w 5578781"/>
              <a:gd name="connsiteY11" fmla="*/ 35176 h 1850005"/>
              <a:gd name="connsiteX12" fmla="*/ 5410516 w 5578781"/>
              <a:gd name="connsiteY12" fmla="*/ 657479 h 1850005"/>
              <a:gd name="connsiteX13" fmla="*/ 1373506 w 5578781"/>
              <a:gd name="connsiteY13" fmla="*/ 1616325 h 1850005"/>
              <a:gd name="connsiteX14" fmla="*/ 1136175 w 5578781"/>
              <a:gd name="connsiteY14" fmla="*/ 1702846 h 1850005"/>
              <a:gd name="connsiteX15" fmla="*/ 919481 w 5578781"/>
              <a:gd name="connsiteY15" fmla="*/ 1796507 h 1850005"/>
              <a:gd name="connsiteX16" fmla="*/ 845662 w 5578781"/>
              <a:gd name="connsiteY16" fmla="*/ 1812383 h 1850005"/>
              <a:gd name="connsiteX17" fmla="*/ 787719 w 5578781"/>
              <a:gd name="connsiteY17" fmla="*/ 1829050 h 1850005"/>
              <a:gd name="connsiteX18" fmla="*/ 667702 w 5578781"/>
              <a:gd name="connsiteY18" fmla="*/ 1837147 h 1850005"/>
              <a:gd name="connsiteX19" fmla="*/ 512446 w 5578781"/>
              <a:gd name="connsiteY19" fmla="*/ 1849370 h 1850005"/>
              <a:gd name="connsiteX20" fmla="*/ 398146 w 5578781"/>
              <a:gd name="connsiteY20" fmla="*/ 1850005 h 1850005"/>
              <a:gd name="connsiteX21" fmla="*/ 0 w 5578781"/>
              <a:gd name="connsiteY21" fmla="*/ 1840163 h 1850005"/>
              <a:gd name="connsiteX0" fmla="*/ 0 w 5442540"/>
              <a:gd name="connsiteY0" fmla="*/ 1822313 h 1832155"/>
              <a:gd name="connsiteX1" fmla="*/ 517843 w 5442540"/>
              <a:gd name="connsiteY1" fmla="*/ 1637369 h 1832155"/>
              <a:gd name="connsiteX2" fmla="*/ 648018 w 5442540"/>
              <a:gd name="connsiteY2" fmla="*/ 1558788 h 1832155"/>
              <a:gd name="connsiteX3" fmla="*/ 764699 w 5442540"/>
              <a:gd name="connsiteY3" fmla="*/ 1468300 h 1832155"/>
              <a:gd name="connsiteX4" fmla="*/ 854393 w 5442540"/>
              <a:gd name="connsiteY4" fmla="*/ 1425438 h 1832155"/>
              <a:gd name="connsiteX5" fmla="*/ 1067118 w 5442540"/>
              <a:gd name="connsiteY5" fmla="*/ 1318281 h 1832155"/>
              <a:gd name="connsiteX6" fmla="*/ 1330643 w 5442540"/>
              <a:gd name="connsiteY6" fmla="*/ 1204775 h 1832155"/>
              <a:gd name="connsiteX7" fmla="*/ 1662430 w 5442540"/>
              <a:gd name="connsiteY7" fmla="*/ 1039678 h 1832155"/>
              <a:gd name="connsiteX8" fmla="*/ 2086292 w 5442540"/>
              <a:gd name="connsiteY8" fmla="*/ 901566 h 1832155"/>
              <a:gd name="connsiteX9" fmla="*/ 2457768 w 5442540"/>
              <a:gd name="connsiteY9" fmla="*/ 877755 h 1832155"/>
              <a:gd name="connsiteX10" fmla="*/ 2886392 w 5442540"/>
              <a:gd name="connsiteY10" fmla="*/ 811080 h 1832155"/>
              <a:gd name="connsiteX11" fmla="*/ 5420043 w 5442540"/>
              <a:gd name="connsiteY11" fmla="*/ 17326 h 1832155"/>
              <a:gd name="connsiteX12" fmla="*/ 5410516 w 5442540"/>
              <a:gd name="connsiteY12" fmla="*/ 639629 h 1832155"/>
              <a:gd name="connsiteX13" fmla="*/ 1373506 w 5442540"/>
              <a:gd name="connsiteY13" fmla="*/ 1598475 h 1832155"/>
              <a:gd name="connsiteX14" fmla="*/ 1136175 w 5442540"/>
              <a:gd name="connsiteY14" fmla="*/ 1684996 h 1832155"/>
              <a:gd name="connsiteX15" fmla="*/ 919481 w 5442540"/>
              <a:gd name="connsiteY15" fmla="*/ 1778657 h 1832155"/>
              <a:gd name="connsiteX16" fmla="*/ 845662 w 5442540"/>
              <a:gd name="connsiteY16" fmla="*/ 1794533 h 1832155"/>
              <a:gd name="connsiteX17" fmla="*/ 787719 w 5442540"/>
              <a:gd name="connsiteY17" fmla="*/ 1811200 h 1832155"/>
              <a:gd name="connsiteX18" fmla="*/ 667702 w 5442540"/>
              <a:gd name="connsiteY18" fmla="*/ 1819297 h 1832155"/>
              <a:gd name="connsiteX19" fmla="*/ 512446 w 5442540"/>
              <a:gd name="connsiteY19" fmla="*/ 1831520 h 1832155"/>
              <a:gd name="connsiteX20" fmla="*/ 398146 w 5442540"/>
              <a:gd name="connsiteY20" fmla="*/ 1832155 h 1832155"/>
              <a:gd name="connsiteX21" fmla="*/ 0 w 5442540"/>
              <a:gd name="connsiteY21" fmla="*/ 1822313 h 1832155"/>
              <a:gd name="connsiteX0" fmla="*/ 0 w 5420043"/>
              <a:gd name="connsiteY0" fmla="*/ 1804987 h 1814829"/>
              <a:gd name="connsiteX1" fmla="*/ 517843 w 5420043"/>
              <a:gd name="connsiteY1" fmla="*/ 1620043 h 1814829"/>
              <a:gd name="connsiteX2" fmla="*/ 648018 w 5420043"/>
              <a:gd name="connsiteY2" fmla="*/ 1541462 h 1814829"/>
              <a:gd name="connsiteX3" fmla="*/ 764699 w 5420043"/>
              <a:gd name="connsiteY3" fmla="*/ 1450974 h 1814829"/>
              <a:gd name="connsiteX4" fmla="*/ 854393 w 5420043"/>
              <a:gd name="connsiteY4" fmla="*/ 1408112 h 1814829"/>
              <a:gd name="connsiteX5" fmla="*/ 1067118 w 5420043"/>
              <a:gd name="connsiteY5" fmla="*/ 1300955 h 1814829"/>
              <a:gd name="connsiteX6" fmla="*/ 1330643 w 5420043"/>
              <a:gd name="connsiteY6" fmla="*/ 1187449 h 1814829"/>
              <a:gd name="connsiteX7" fmla="*/ 1662430 w 5420043"/>
              <a:gd name="connsiteY7" fmla="*/ 1022352 h 1814829"/>
              <a:gd name="connsiteX8" fmla="*/ 2086292 w 5420043"/>
              <a:gd name="connsiteY8" fmla="*/ 884240 h 1814829"/>
              <a:gd name="connsiteX9" fmla="*/ 2457768 w 5420043"/>
              <a:gd name="connsiteY9" fmla="*/ 860429 h 1814829"/>
              <a:gd name="connsiteX10" fmla="*/ 2886392 w 5420043"/>
              <a:gd name="connsiteY10" fmla="*/ 793754 h 1814829"/>
              <a:gd name="connsiteX11" fmla="*/ 5420043 w 5420043"/>
              <a:gd name="connsiteY11" fmla="*/ 0 h 1814829"/>
              <a:gd name="connsiteX12" fmla="*/ 5410516 w 5420043"/>
              <a:gd name="connsiteY12" fmla="*/ 622303 h 1814829"/>
              <a:gd name="connsiteX13" fmla="*/ 1373506 w 5420043"/>
              <a:gd name="connsiteY13" fmla="*/ 1581149 h 1814829"/>
              <a:gd name="connsiteX14" fmla="*/ 1136175 w 5420043"/>
              <a:gd name="connsiteY14" fmla="*/ 1667670 h 1814829"/>
              <a:gd name="connsiteX15" fmla="*/ 919481 w 5420043"/>
              <a:gd name="connsiteY15" fmla="*/ 1761331 h 1814829"/>
              <a:gd name="connsiteX16" fmla="*/ 845662 w 5420043"/>
              <a:gd name="connsiteY16" fmla="*/ 1777207 h 1814829"/>
              <a:gd name="connsiteX17" fmla="*/ 787719 w 5420043"/>
              <a:gd name="connsiteY17" fmla="*/ 1793874 h 1814829"/>
              <a:gd name="connsiteX18" fmla="*/ 667702 w 5420043"/>
              <a:gd name="connsiteY18" fmla="*/ 1801971 h 1814829"/>
              <a:gd name="connsiteX19" fmla="*/ 512446 w 5420043"/>
              <a:gd name="connsiteY19" fmla="*/ 1814194 h 1814829"/>
              <a:gd name="connsiteX20" fmla="*/ 398146 w 5420043"/>
              <a:gd name="connsiteY20" fmla="*/ 1814829 h 1814829"/>
              <a:gd name="connsiteX21" fmla="*/ 0 w 5420043"/>
              <a:gd name="connsiteY21" fmla="*/ 1804987 h 1814829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1373506 w 5415280"/>
              <a:gd name="connsiteY13" fmla="*/ 1595437 h 1829117"/>
              <a:gd name="connsiteX14" fmla="*/ 1136175 w 5415280"/>
              <a:gd name="connsiteY14" fmla="*/ 1681958 h 1829117"/>
              <a:gd name="connsiteX15" fmla="*/ 919481 w 5415280"/>
              <a:gd name="connsiteY15" fmla="*/ 1775619 h 1829117"/>
              <a:gd name="connsiteX16" fmla="*/ 845662 w 5415280"/>
              <a:gd name="connsiteY16" fmla="*/ 1791495 h 1829117"/>
              <a:gd name="connsiteX17" fmla="*/ 787719 w 5415280"/>
              <a:gd name="connsiteY17" fmla="*/ 1808162 h 1829117"/>
              <a:gd name="connsiteX18" fmla="*/ 667702 w 5415280"/>
              <a:gd name="connsiteY18" fmla="*/ 1816259 h 1829117"/>
              <a:gd name="connsiteX19" fmla="*/ 512446 w 5415280"/>
              <a:gd name="connsiteY19" fmla="*/ 1828482 h 1829117"/>
              <a:gd name="connsiteX20" fmla="*/ 398146 w 5415280"/>
              <a:gd name="connsiteY20" fmla="*/ 1829117 h 1829117"/>
              <a:gd name="connsiteX21" fmla="*/ 0 w 5415280"/>
              <a:gd name="connsiteY21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4186555 w 5415280"/>
              <a:gd name="connsiteY13" fmla="*/ 946155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0516 w 5415280"/>
              <a:gd name="connsiteY12" fmla="*/ 636591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1373506 w 5415280"/>
              <a:gd name="connsiteY14" fmla="*/ 1595437 h 1829117"/>
              <a:gd name="connsiteX15" fmla="*/ 1136175 w 5415280"/>
              <a:gd name="connsiteY15" fmla="*/ 1681958 h 1829117"/>
              <a:gd name="connsiteX16" fmla="*/ 919481 w 5415280"/>
              <a:gd name="connsiteY16" fmla="*/ 1775619 h 1829117"/>
              <a:gd name="connsiteX17" fmla="*/ 845662 w 5415280"/>
              <a:gd name="connsiteY17" fmla="*/ 1791495 h 1829117"/>
              <a:gd name="connsiteX18" fmla="*/ 787719 w 5415280"/>
              <a:gd name="connsiteY18" fmla="*/ 1808162 h 1829117"/>
              <a:gd name="connsiteX19" fmla="*/ 667702 w 5415280"/>
              <a:gd name="connsiteY19" fmla="*/ 1816259 h 1829117"/>
              <a:gd name="connsiteX20" fmla="*/ 512446 w 5415280"/>
              <a:gd name="connsiteY20" fmla="*/ 1828482 h 1829117"/>
              <a:gd name="connsiteX21" fmla="*/ 398146 w 5415280"/>
              <a:gd name="connsiteY21" fmla="*/ 1829117 h 1829117"/>
              <a:gd name="connsiteX22" fmla="*/ 0 w 5415280"/>
              <a:gd name="connsiteY22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19767 w 5415280"/>
              <a:gd name="connsiteY14" fmla="*/ 1179517 h 1829117"/>
              <a:gd name="connsiteX15" fmla="*/ 1373506 w 5415280"/>
              <a:gd name="connsiteY15" fmla="*/ 1595437 h 1829117"/>
              <a:gd name="connsiteX16" fmla="*/ 1136175 w 5415280"/>
              <a:gd name="connsiteY16" fmla="*/ 1681958 h 1829117"/>
              <a:gd name="connsiteX17" fmla="*/ 919481 w 5415280"/>
              <a:gd name="connsiteY17" fmla="*/ 1775619 h 1829117"/>
              <a:gd name="connsiteX18" fmla="*/ 845662 w 5415280"/>
              <a:gd name="connsiteY18" fmla="*/ 1791495 h 1829117"/>
              <a:gd name="connsiteX19" fmla="*/ 787719 w 5415280"/>
              <a:gd name="connsiteY19" fmla="*/ 1808162 h 1829117"/>
              <a:gd name="connsiteX20" fmla="*/ 667702 w 5415280"/>
              <a:gd name="connsiteY20" fmla="*/ 1816259 h 1829117"/>
              <a:gd name="connsiteX21" fmla="*/ 512446 w 5415280"/>
              <a:gd name="connsiteY21" fmla="*/ 1828482 h 1829117"/>
              <a:gd name="connsiteX22" fmla="*/ 398146 w 5415280"/>
              <a:gd name="connsiteY22" fmla="*/ 1829117 h 1829117"/>
              <a:gd name="connsiteX23" fmla="*/ 0 w 5415280"/>
              <a:gd name="connsiteY23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1373506 w 5415280"/>
              <a:gd name="connsiteY15" fmla="*/ 1595437 h 1829117"/>
              <a:gd name="connsiteX16" fmla="*/ 1136175 w 5415280"/>
              <a:gd name="connsiteY16" fmla="*/ 1681958 h 1829117"/>
              <a:gd name="connsiteX17" fmla="*/ 919481 w 5415280"/>
              <a:gd name="connsiteY17" fmla="*/ 1775619 h 1829117"/>
              <a:gd name="connsiteX18" fmla="*/ 845662 w 5415280"/>
              <a:gd name="connsiteY18" fmla="*/ 1791495 h 1829117"/>
              <a:gd name="connsiteX19" fmla="*/ 787719 w 5415280"/>
              <a:gd name="connsiteY19" fmla="*/ 1808162 h 1829117"/>
              <a:gd name="connsiteX20" fmla="*/ 667702 w 5415280"/>
              <a:gd name="connsiteY20" fmla="*/ 1816259 h 1829117"/>
              <a:gd name="connsiteX21" fmla="*/ 512446 w 5415280"/>
              <a:gd name="connsiteY21" fmla="*/ 1828482 h 1829117"/>
              <a:gd name="connsiteX22" fmla="*/ 398146 w 5415280"/>
              <a:gd name="connsiteY22" fmla="*/ 1829117 h 1829117"/>
              <a:gd name="connsiteX23" fmla="*/ 0 w 5415280"/>
              <a:gd name="connsiteY23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1373506 w 5415280"/>
              <a:gd name="connsiteY15" fmla="*/ 1595437 h 1829117"/>
              <a:gd name="connsiteX16" fmla="*/ 1136175 w 5415280"/>
              <a:gd name="connsiteY16" fmla="*/ 1681958 h 1829117"/>
              <a:gd name="connsiteX17" fmla="*/ 919481 w 5415280"/>
              <a:gd name="connsiteY17" fmla="*/ 1775619 h 1829117"/>
              <a:gd name="connsiteX18" fmla="*/ 845662 w 5415280"/>
              <a:gd name="connsiteY18" fmla="*/ 1791495 h 1829117"/>
              <a:gd name="connsiteX19" fmla="*/ 787719 w 5415280"/>
              <a:gd name="connsiteY19" fmla="*/ 1808162 h 1829117"/>
              <a:gd name="connsiteX20" fmla="*/ 667702 w 5415280"/>
              <a:gd name="connsiteY20" fmla="*/ 1816259 h 1829117"/>
              <a:gd name="connsiteX21" fmla="*/ 512446 w 5415280"/>
              <a:gd name="connsiteY21" fmla="*/ 1828482 h 1829117"/>
              <a:gd name="connsiteX22" fmla="*/ 398146 w 5415280"/>
              <a:gd name="connsiteY22" fmla="*/ 1829117 h 1829117"/>
              <a:gd name="connsiteX23" fmla="*/ 0 w 5415280"/>
              <a:gd name="connsiteY23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453005 w 5415280"/>
              <a:gd name="connsiteY15" fmla="*/ 1360492 h 1829117"/>
              <a:gd name="connsiteX16" fmla="*/ 1373506 w 5415280"/>
              <a:gd name="connsiteY16" fmla="*/ 1595437 h 1829117"/>
              <a:gd name="connsiteX17" fmla="*/ 1136175 w 5415280"/>
              <a:gd name="connsiteY17" fmla="*/ 1681958 h 1829117"/>
              <a:gd name="connsiteX18" fmla="*/ 919481 w 5415280"/>
              <a:gd name="connsiteY18" fmla="*/ 1775619 h 1829117"/>
              <a:gd name="connsiteX19" fmla="*/ 845662 w 5415280"/>
              <a:gd name="connsiteY19" fmla="*/ 1791495 h 1829117"/>
              <a:gd name="connsiteX20" fmla="*/ 787719 w 5415280"/>
              <a:gd name="connsiteY20" fmla="*/ 1808162 h 1829117"/>
              <a:gd name="connsiteX21" fmla="*/ 667702 w 5415280"/>
              <a:gd name="connsiteY21" fmla="*/ 1816259 h 1829117"/>
              <a:gd name="connsiteX22" fmla="*/ 512446 w 5415280"/>
              <a:gd name="connsiteY22" fmla="*/ 1828482 h 1829117"/>
              <a:gd name="connsiteX23" fmla="*/ 398146 w 5415280"/>
              <a:gd name="connsiteY23" fmla="*/ 1829117 h 1829117"/>
              <a:gd name="connsiteX24" fmla="*/ 0 w 5415280"/>
              <a:gd name="connsiteY24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433955 w 5415280"/>
              <a:gd name="connsiteY15" fmla="*/ 1331917 h 1829117"/>
              <a:gd name="connsiteX16" fmla="*/ 1373506 w 5415280"/>
              <a:gd name="connsiteY16" fmla="*/ 1595437 h 1829117"/>
              <a:gd name="connsiteX17" fmla="*/ 1136175 w 5415280"/>
              <a:gd name="connsiteY17" fmla="*/ 1681958 h 1829117"/>
              <a:gd name="connsiteX18" fmla="*/ 919481 w 5415280"/>
              <a:gd name="connsiteY18" fmla="*/ 1775619 h 1829117"/>
              <a:gd name="connsiteX19" fmla="*/ 845662 w 5415280"/>
              <a:gd name="connsiteY19" fmla="*/ 1791495 h 1829117"/>
              <a:gd name="connsiteX20" fmla="*/ 787719 w 5415280"/>
              <a:gd name="connsiteY20" fmla="*/ 1808162 h 1829117"/>
              <a:gd name="connsiteX21" fmla="*/ 667702 w 5415280"/>
              <a:gd name="connsiteY21" fmla="*/ 1816259 h 1829117"/>
              <a:gd name="connsiteX22" fmla="*/ 512446 w 5415280"/>
              <a:gd name="connsiteY22" fmla="*/ 1828482 h 1829117"/>
              <a:gd name="connsiteX23" fmla="*/ 398146 w 5415280"/>
              <a:gd name="connsiteY23" fmla="*/ 1829117 h 1829117"/>
              <a:gd name="connsiteX24" fmla="*/ 0 w 5415280"/>
              <a:gd name="connsiteY24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1373506 w 5415280"/>
              <a:gd name="connsiteY16" fmla="*/ 1595437 h 1829117"/>
              <a:gd name="connsiteX17" fmla="*/ 1136175 w 5415280"/>
              <a:gd name="connsiteY17" fmla="*/ 1681958 h 1829117"/>
              <a:gd name="connsiteX18" fmla="*/ 919481 w 5415280"/>
              <a:gd name="connsiteY18" fmla="*/ 1775619 h 1829117"/>
              <a:gd name="connsiteX19" fmla="*/ 845662 w 5415280"/>
              <a:gd name="connsiteY19" fmla="*/ 1791495 h 1829117"/>
              <a:gd name="connsiteX20" fmla="*/ 787719 w 5415280"/>
              <a:gd name="connsiteY20" fmla="*/ 1808162 h 1829117"/>
              <a:gd name="connsiteX21" fmla="*/ 667702 w 5415280"/>
              <a:gd name="connsiteY21" fmla="*/ 1816259 h 1829117"/>
              <a:gd name="connsiteX22" fmla="*/ 512446 w 5415280"/>
              <a:gd name="connsiteY22" fmla="*/ 1828482 h 1829117"/>
              <a:gd name="connsiteX23" fmla="*/ 398146 w 5415280"/>
              <a:gd name="connsiteY23" fmla="*/ 1829117 h 1829117"/>
              <a:gd name="connsiteX24" fmla="*/ 0 w 5415280"/>
              <a:gd name="connsiteY24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276792 w 5415280"/>
              <a:gd name="connsiteY16" fmla="*/ 1412880 h 1829117"/>
              <a:gd name="connsiteX17" fmla="*/ 1373506 w 5415280"/>
              <a:gd name="connsiteY17" fmla="*/ 1595437 h 1829117"/>
              <a:gd name="connsiteX18" fmla="*/ 1136175 w 5415280"/>
              <a:gd name="connsiteY18" fmla="*/ 1681958 h 1829117"/>
              <a:gd name="connsiteX19" fmla="*/ 919481 w 5415280"/>
              <a:gd name="connsiteY19" fmla="*/ 1775619 h 1829117"/>
              <a:gd name="connsiteX20" fmla="*/ 845662 w 5415280"/>
              <a:gd name="connsiteY20" fmla="*/ 1791495 h 1829117"/>
              <a:gd name="connsiteX21" fmla="*/ 787719 w 5415280"/>
              <a:gd name="connsiteY21" fmla="*/ 1808162 h 1829117"/>
              <a:gd name="connsiteX22" fmla="*/ 667702 w 5415280"/>
              <a:gd name="connsiteY22" fmla="*/ 1816259 h 1829117"/>
              <a:gd name="connsiteX23" fmla="*/ 512446 w 5415280"/>
              <a:gd name="connsiteY23" fmla="*/ 1828482 h 1829117"/>
              <a:gd name="connsiteX24" fmla="*/ 398146 w 5415280"/>
              <a:gd name="connsiteY24" fmla="*/ 1829117 h 1829117"/>
              <a:gd name="connsiteX25" fmla="*/ 0 w 5415280"/>
              <a:gd name="connsiteY25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00617 w 5415280"/>
              <a:gd name="connsiteY16" fmla="*/ 1265242 h 1829117"/>
              <a:gd name="connsiteX17" fmla="*/ 1373506 w 5415280"/>
              <a:gd name="connsiteY17" fmla="*/ 1595437 h 1829117"/>
              <a:gd name="connsiteX18" fmla="*/ 1136175 w 5415280"/>
              <a:gd name="connsiteY18" fmla="*/ 1681958 h 1829117"/>
              <a:gd name="connsiteX19" fmla="*/ 919481 w 5415280"/>
              <a:gd name="connsiteY19" fmla="*/ 1775619 h 1829117"/>
              <a:gd name="connsiteX20" fmla="*/ 845662 w 5415280"/>
              <a:gd name="connsiteY20" fmla="*/ 1791495 h 1829117"/>
              <a:gd name="connsiteX21" fmla="*/ 787719 w 5415280"/>
              <a:gd name="connsiteY21" fmla="*/ 1808162 h 1829117"/>
              <a:gd name="connsiteX22" fmla="*/ 667702 w 5415280"/>
              <a:gd name="connsiteY22" fmla="*/ 1816259 h 1829117"/>
              <a:gd name="connsiteX23" fmla="*/ 512446 w 5415280"/>
              <a:gd name="connsiteY23" fmla="*/ 1828482 h 1829117"/>
              <a:gd name="connsiteX24" fmla="*/ 398146 w 5415280"/>
              <a:gd name="connsiteY24" fmla="*/ 1829117 h 1829117"/>
              <a:gd name="connsiteX25" fmla="*/ 0 w 5415280"/>
              <a:gd name="connsiteY25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1373506 w 5415280"/>
              <a:gd name="connsiteY17" fmla="*/ 1595437 h 1829117"/>
              <a:gd name="connsiteX18" fmla="*/ 1136175 w 5415280"/>
              <a:gd name="connsiteY18" fmla="*/ 1681958 h 1829117"/>
              <a:gd name="connsiteX19" fmla="*/ 919481 w 5415280"/>
              <a:gd name="connsiteY19" fmla="*/ 1775619 h 1829117"/>
              <a:gd name="connsiteX20" fmla="*/ 845662 w 5415280"/>
              <a:gd name="connsiteY20" fmla="*/ 1791495 h 1829117"/>
              <a:gd name="connsiteX21" fmla="*/ 787719 w 5415280"/>
              <a:gd name="connsiteY21" fmla="*/ 1808162 h 1829117"/>
              <a:gd name="connsiteX22" fmla="*/ 667702 w 5415280"/>
              <a:gd name="connsiteY22" fmla="*/ 1816259 h 1829117"/>
              <a:gd name="connsiteX23" fmla="*/ 512446 w 5415280"/>
              <a:gd name="connsiteY23" fmla="*/ 1828482 h 1829117"/>
              <a:gd name="connsiteX24" fmla="*/ 398146 w 5415280"/>
              <a:gd name="connsiteY24" fmla="*/ 1829117 h 1829117"/>
              <a:gd name="connsiteX25" fmla="*/ 0 w 5415280"/>
              <a:gd name="connsiteY25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14855 w 5415280"/>
              <a:gd name="connsiteY17" fmla="*/ 1436692 h 1829117"/>
              <a:gd name="connsiteX18" fmla="*/ 1373506 w 5415280"/>
              <a:gd name="connsiteY18" fmla="*/ 1595437 h 1829117"/>
              <a:gd name="connsiteX19" fmla="*/ 1136175 w 5415280"/>
              <a:gd name="connsiteY19" fmla="*/ 1681958 h 1829117"/>
              <a:gd name="connsiteX20" fmla="*/ 919481 w 5415280"/>
              <a:gd name="connsiteY20" fmla="*/ 1775619 h 1829117"/>
              <a:gd name="connsiteX21" fmla="*/ 845662 w 5415280"/>
              <a:gd name="connsiteY21" fmla="*/ 1791495 h 1829117"/>
              <a:gd name="connsiteX22" fmla="*/ 787719 w 5415280"/>
              <a:gd name="connsiteY22" fmla="*/ 1808162 h 1829117"/>
              <a:gd name="connsiteX23" fmla="*/ 667702 w 5415280"/>
              <a:gd name="connsiteY23" fmla="*/ 1816259 h 1829117"/>
              <a:gd name="connsiteX24" fmla="*/ 512446 w 5415280"/>
              <a:gd name="connsiteY24" fmla="*/ 1828482 h 1829117"/>
              <a:gd name="connsiteX25" fmla="*/ 398146 w 5415280"/>
              <a:gd name="connsiteY25" fmla="*/ 1829117 h 1829117"/>
              <a:gd name="connsiteX26" fmla="*/ 0 w 5415280"/>
              <a:gd name="connsiteY26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38667 w 5415280"/>
              <a:gd name="connsiteY17" fmla="*/ 1250955 h 1829117"/>
              <a:gd name="connsiteX18" fmla="*/ 1373506 w 5415280"/>
              <a:gd name="connsiteY18" fmla="*/ 1595437 h 1829117"/>
              <a:gd name="connsiteX19" fmla="*/ 1136175 w 5415280"/>
              <a:gd name="connsiteY19" fmla="*/ 1681958 h 1829117"/>
              <a:gd name="connsiteX20" fmla="*/ 919481 w 5415280"/>
              <a:gd name="connsiteY20" fmla="*/ 1775619 h 1829117"/>
              <a:gd name="connsiteX21" fmla="*/ 845662 w 5415280"/>
              <a:gd name="connsiteY21" fmla="*/ 1791495 h 1829117"/>
              <a:gd name="connsiteX22" fmla="*/ 787719 w 5415280"/>
              <a:gd name="connsiteY22" fmla="*/ 1808162 h 1829117"/>
              <a:gd name="connsiteX23" fmla="*/ 667702 w 5415280"/>
              <a:gd name="connsiteY23" fmla="*/ 1816259 h 1829117"/>
              <a:gd name="connsiteX24" fmla="*/ 512446 w 5415280"/>
              <a:gd name="connsiteY24" fmla="*/ 1828482 h 1829117"/>
              <a:gd name="connsiteX25" fmla="*/ 398146 w 5415280"/>
              <a:gd name="connsiteY25" fmla="*/ 1829117 h 1829117"/>
              <a:gd name="connsiteX26" fmla="*/ 0 w 5415280"/>
              <a:gd name="connsiteY26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86292 w 5415280"/>
              <a:gd name="connsiteY17" fmla="*/ 1322392 h 1829117"/>
              <a:gd name="connsiteX18" fmla="*/ 1373506 w 5415280"/>
              <a:gd name="connsiteY18" fmla="*/ 1595437 h 1829117"/>
              <a:gd name="connsiteX19" fmla="*/ 1136175 w 5415280"/>
              <a:gd name="connsiteY19" fmla="*/ 1681958 h 1829117"/>
              <a:gd name="connsiteX20" fmla="*/ 919481 w 5415280"/>
              <a:gd name="connsiteY20" fmla="*/ 1775619 h 1829117"/>
              <a:gd name="connsiteX21" fmla="*/ 845662 w 5415280"/>
              <a:gd name="connsiteY21" fmla="*/ 1791495 h 1829117"/>
              <a:gd name="connsiteX22" fmla="*/ 787719 w 5415280"/>
              <a:gd name="connsiteY22" fmla="*/ 1808162 h 1829117"/>
              <a:gd name="connsiteX23" fmla="*/ 667702 w 5415280"/>
              <a:gd name="connsiteY23" fmla="*/ 1816259 h 1829117"/>
              <a:gd name="connsiteX24" fmla="*/ 512446 w 5415280"/>
              <a:gd name="connsiteY24" fmla="*/ 1828482 h 1829117"/>
              <a:gd name="connsiteX25" fmla="*/ 398146 w 5415280"/>
              <a:gd name="connsiteY25" fmla="*/ 1829117 h 1829117"/>
              <a:gd name="connsiteX26" fmla="*/ 0 w 5415280"/>
              <a:gd name="connsiteY26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86292 w 5415280"/>
              <a:gd name="connsiteY17" fmla="*/ 1322392 h 1829117"/>
              <a:gd name="connsiteX18" fmla="*/ 1729105 w 5415280"/>
              <a:gd name="connsiteY18" fmla="*/ 1450980 h 1829117"/>
              <a:gd name="connsiteX19" fmla="*/ 1373506 w 5415280"/>
              <a:gd name="connsiteY19" fmla="*/ 1595437 h 1829117"/>
              <a:gd name="connsiteX20" fmla="*/ 1136175 w 5415280"/>
              <a:gd name="connsiteY20" fmla="*/ 1681958 h 1829117"/>
              <a:gd name="connsiteX21" fmla="*/ 919481 w 5415280"/>
              <a:gd name="connsiteY21" fmla="*/ 1775619 h 1829117"/>
              <a:gd name="connsiteX22" fmla="*/ 845662 w 5415280"/>
              <a:gd name="connsiteY22" fmla="*/ 1791495 h 1829117"/>
              <a:gd name="connsiteX23" fmla="*/ 787719 w 5415280"/>
              <a:gd name="connsiteY23" fmla="*/ 1808162 h 1829117"/>
              <a:gd name="connsiteX24" fmla="*/ 667702 w 5415280"/>
              <a:gd name="connsiteY24" fmla="*/ 1816259 h 1829117"/>
              <a:gd name="connsiteX25" fmla="*/ 512446 w 5415280"/>
              <a:gd name="connsiteY25" fmla="*/ 1828482 h 1829117"/>
              <a:gd name="connsiteX26" fmla="*/ 398146 w 5415280"/>
              <a:gd name="connsiteY26" fmla="*/ 1829117 h 1829117"/>
              <a:gd name="connsiteX27" fmla="*/ 0 w 5415280"/>
              <a:gd name="connsiteY27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86292 w 5415280"/>
              <a:gd name="connsiteY17" fmla="*/ 1322392 h 1829117"/>
              <a:gd name="connsiteX18" fmla="*/ 1719580 w 5415280"/>
              <a:gd name="connsiteY18" fmla="*/ 1436693 h 1829117"/>
              <a:gd name="connsiteX19" fmla="*/ 1373506 w 5415280"/>
              <a:gd name="connsiteY19" fmla="*/ 1595437 h 1829117"/>
              <a:gd name="connsiteX20" fmla="*/ 1136175 w 5415280"/>
              <a:gd name="connsiteY20" fmla="*/ 1681958 h 1829117"/>
              <a:gd name="connsiteX21" fmla="*/ 919481 w 5415280"/>
              <a:gd name="connsiteY21" fmla="*/ 1775619 h 1829117"/>
              <a:gd name="connsiteX22" fmla="*/ 845662 w 5415280"/>
              <a:gd name="connsiteY22" fmla="*/ 1791495 h 1829117"/>
              <a:gd name="connsiteX23" fmla="*/ 787719 w 5415280"/>
              <a:gd name="connsiteY23" fmla="*/ 1808162 h 1829117"/>
              <a:gd name="connsiteX24" fmla="*/ 667702 w 5415280"/>
              <a:gd name="connsiteY24" fmla="*/ 1816259 h 1829117"/>
              <a:gd name="connsiteX25" fmla="*/ 512446 w 5415280"/>
              <a:gd name="connsiteY25" fmla="*/ 1828482 h 1829117"/>
              <a:gd name="connsiteX26" fmla="*/ 398146 w 5415280"/>
              <a:gd name="connsiteY26" fmla="*/ 1829117 h 1829117"/>
              <a:gd name="connsiteX27" fmla="*/ 0 w 5415280"/>
              <a:gd name="connsiteY27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2829242 w 5415280"/>
              <a:gd name="connsiteY15" fmla="*/ 1298580 h 1829117"/>
              <a:gd name="connsiteX16" fmla="*/ 2448242 w 5415280"/>
              <a:gd name="connsiteY16" fmla="*/ 1336679 h 1829117"/>
              <a:gd name="connsiteX17" fmla="*/ 2086292 w 5415280"/>
              <a:gd name="connsiteY17" fmla="*/ 1322392 h 1829117"/>
              <a:gd name="connsiteX18" fmla="*/ 1738630 w 5415280"/>
              <a:gd name="connsiteY18" fmla="*/ 1412881 h 1829117"/>
              <a:gd name="connsiteX19" fmla="*/ 1373506 w 5415280"/>
              <a:gd name="connsiteY19" fmla="*/ 1595437 h 1829117"/>
              <a:gd name="connsiteX20" fmla="*/ 1136175 w 5415280"/>
              <a:gd name="connsiteY20" fmla="*/ 1681958 h 1829117"/>
              <a:gd name="connsiteX21" fmla="*/ 919481 w 5415280"/>
              <a:gd name="connsiteY21" fmla="*/ 1775619 h 1829117"/>
              <a:gd name="connsiteX22" fmla="*/ 845662 w 5415280"/>
              <a:gd name="connsiteY22" fmla="*/ 1791495 h 1829117"/>
              <a:gd name="connsiteX23" fmla="*/ 787719 w 5415280"/>
              <a:gd name="connsiteY23" fmla="*/ 1808162 h 1829117"/>
              <a:gd name="connsiteX24" fmla="*/ 667702 w 5415280"/>
              <a:gd name="connsiteY24" fmla="*/ 1816259 h 1829117"/>
              <a:gd name="connsiteX25" fmla="*/ 512446 w 5415280"/>
              <a:gd name="connsiteY25" fmla="*/ 1828482 h 1829117"/>
              <a:gd name="connsiteX26" fmla="*/ 398146 w 5415280"/>
              <a:gd name="connsiteY26" fmla="*/ 1829117 h 1829117"/>
              <a:gd name="connsiteX27" fmla="*/ 0 w 5415280"/>
              <a:gd name="connsiteY27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205480 w 5415280"/>
              <a:gd name="connsiteY14" fmla="*/ 1208092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210368 w 5415280"/>
              <a:gd name="connsiteY13" fmla="*/ 960442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829242 w 5415280"/>
              <a:gd name="connsiteY16" fmla="*/ 1298580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748280 w 5415280"/>
              <a:gd name="connsiteY16" fmla="*/ 998542 h 1829117"/>
              <a:gd name="connsiteX17" fmla="*/ 2448242 w 5415280"/>
              <a:gd name="connsiteY17" fmla="*/ 1336679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748280 w 5415280"/>
              <a:gd name="connsiteY16" fmla="*/ 998542 h 1829117"/>
              <a:gd name="connsiteX17" fmla="*/ 2348229 w 5415280"/>
              <a:gd name="connsiteY17" fmla="*/ 1084266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748280 w 5415280"/>
              <a:gd name="connsiteY16" fmla="*/ 998542 h 1829117"/>
              <a:gd name="connsiteX17" fmla="*/ 2357754 w 5415280"/>
              <a:gd name="connsiteY17" fmla="*/ 1036641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748280 w 5415280"/>
              <a:gd name="connsiteY16" fmla="*/ 998542 h 1829117"/>
              <a:gd name="connsiteX17" fmla="*/ 2286317 w 5415280"/>
              <a:gd name="connsiteY17" fmla="*/ 989016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38817 w 5415280"/>
              <a:gd name="connsiteY15" fmla="*/ 960442 h 1829117"/>
              <a:gd name="connsiteX16" fmla="*/ 2748280 w 5415280"/>
              <a:gd name="connsiteY16" fmla="*/ 998542 h 1829117"/>
              <a:gd name="connsiteX17" fmla="*/ 2248217 w 5415280"/>
              <a:gd name="connsiteY17" fmla="*/ 969966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98542 h 1829117"/>
              <a:gd name="connsiteX17" fmla="*/ 2248217 w 5415280"/>
              <a:gd name="connsiteY17" fmla="*/ 969966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086292 w 5415280"/>
              <a:gd name="connsiteY18" fmla="*/ 1322392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162492 w 5415280"/>
              <a:gd name="connsiteY18" fmla="*/ 1308104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05753 w 5415280"/>
              <a:gd name="connsiteY12" fmla="*/ 660403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148204 w 5415280"/>
              <a:gd name="connsiteY18" fmla="*/ 1317629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5278 w 5415280"/>
              <a:gd name="connsiteY12" fmla="*/ 648496 h 1829117"/>
              <a:gd name="connsiteX13" fmla="*/ 4110356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148204 w 5415280"/>
              <a:gd name="connsiteY18" fmla="*/ 1317629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5278 w 5415280"/>
              <a:gd name="connsiteY12" fmla="*/ 648496 h 1829117"/>
              <a:gd name="connsiteX13" fmla="*/ 4143693 w 5415280"/>
              <a:gd name="connsiteY13" fmla="*/ 984255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148204 w 5415280"/>
              <a:gd name="connsiteY18" fmla="*/ 1317629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  <a:gd name="connsiteX0" fmla="*/ 0 w 5415280"/>
              <a:gd name="connsiteY0" fmla="*/ 1819275 h 1829117"/>
              <a:gd name="connsiteX1" fmla="*/ 517843 w 5415280"/>
              <a:gd name="connsiteY1" fmla="*/ 1634331 h 1829117"/>
              <a:gd name="connsiteX2" fmla="*/ 648018 w 5415280"/>
              <a:gd name="connsiteY2" fmla="*/ 1555750 h 1829117"/>
              <a:gd name="connsiteX3" fmla="*/ 764699 w 5415280"/>
              <a:gd name="connsiteY3" fmla="*/ 1465262 h 1829117"/>
              <a:gd name="connsiteX4" fmla="*/ 854393 w 5415280"/>
              <a:gd name="connsiteY4" fmla="*/ 1422400 h 1829117"/>
              <a:gd name="connsiteX5" fmla="*/ 1067118 w 5415280"/>
              <a:gd name="connsiteY5" fmla="*/ 1315243 h 1829117"/>
              <a:gd name="connsiteX6" fmla="*/ 1330643 w 5415280"/>
              <a:gd name="connsiteY6" fmla="*/ 1201737 h 1829117"/>
              <a:gd name="connsiteX7" fmla="*/ 1662430 w 5415280"/>
              <a:gd name="connsiteY7" fmla="*/ 1036640 h 1829117"/>
              <a:gd name="connsiteX8" fmla="*/ 2086292 w 5415280"/>
              <a:gd name="connsiteY8" fmla="*/ 898528 h 1829117"/>
              <a:gd name="connsiteX9" fmla="*/ 2457768 w 5415280"/>
              <a:gd name="connsiteY9" fmla="*/ 874717 h 1829117"/>
              <a:gd name="connsiteX10" fmla="*/ 2886392 w 5415280"/>
              <a:gd name="connsiteY10" fmla="*/ 808042 h 1829117"/>
              <a:gd name="connsiteX11" fmla="*/ 5415280 w 5415280"/>
              <a:gd name="connsiteY11" fmla="*/ 0 h 1829117"/>
              <a:gd name="connsiteX12" fmla="*/ 5415278 w 5415280"/>
              <a:gd name="connsiteY12" fmla="*/ 648496 h 1829117"/>
              <a:gd name="connsiteX13" fmla="*/ 4141312 w 5415280"/>
              <a:gd name="connsiteY13" fmla="*/ 981873 h 1829117"/>
              <a:gd name="connsiteX14" fmla="*/ 3524568 w 5415280"/>
              <a:gd name="connsiteY14" fmla="*/ 984255 h 1829117"/>
              <a:gd name="connsiteX15" fmla="*/ 3248342 w 5415280"/>
              <a:gd name="connsiteY15" fmla="*/ 974729 h 1829117"/>
              <a:gd name="connsiteX16" fmla="*/ 2748280 w 5415280"/>
              <a:gd name="connsiteY16" fmla="*/ 979492 h 1829117"/>
              <a:gd name="connsiteX17" fmla="*/ 2248217 w 5415280"/>
              <a:gd name="connsiteY17" fmla="*/ 969966 h 1829117"/>
              <a:gd name="connsiteX18" fmla="*/ 2148204 w 5415280"/>
              <a:gd name="connsiteY18" fmla="*/ 1317629 h 1829117"/>
              <a:gd name="connsiteX19" fmla="*/ 1738630 w 5415280"/>
              <a:gd name="connsiteY19" fmla="*/ 1412881 h 1829117"/>
              <a:gd name="connsiteX20" fmla="*/ 1373506 w 5415280"/>
              <a:gd name="connsiteY20" fmla="*/ 1595437 h 1829117"/>
              <a:gd name="connsiteX21" fmla="*/ 1136175 w 5415280"/>
              <a:gd name="connsiteY21" fmla="*/ 1681958 h 1829117"/>
              <a:gd name="connsiteX22" fmla="*/ 919481 w 5415280"/>
              <a:gd name="connsiteY22" fmla="*/ 1775619 h 1829117"/>
              <a:gd name="connsiteX23" fmla="*/ 845662 w 5415280"/>
              <a:gd name="connsiteY23" fmla="*/ 1791495 h 1829117"/>
              <a:gd name="connsiteX24" fmla="*/ 787719 w 5415280"/>
              <a:gd name="connsiteY24" fmla="*/ 1808162 h 1829117"/>
              <a:gd name="connsiteX25" fmla="*/ 667702 w 5415280"/>
              <a:gd name="connsiteY25" fmla="*/ 1816259 h 1829117"/>
              <a:gd name="connsiteX26" fmla="*/ 512446 w 5415280"/>
              <a:gd name="connsiteY26" fmla="*/ 1828482 h 1829117"/>
              <a:gd name="connsiteX27" fmla="*/ 398146 w 5415280"/>
              <a:gd name="connsiteY27" fmla="*/ 1829117 h 1829117"/>
              <a:gd name="connsiteX28" fmla="*/ 0 w 5415280"/>
              <a:gd name="connsiteY28" fmla="*/ 1819275 h 18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15280" h="1829117">
                <a:moveTo>
                  <a:pt x="0" y="1819275"/>
                </a:moveTo>
                <a:cubicBezTo>
                  <a:pt x="102764" y="1783821"/>
                  <a:pt x="399204" y="1680104"/>
                  <a:pt x="517843" y="1634331"/>
                </a:cubicBezTo>
                <a:lnTo>
                  <a:pt x="648018" y="1555750"/>
                </a:lnTo>
                <a:lnTo>
                  <a:pt x="764699" y="1465262"/>
                </a:lnTo>
                <a:lnTo>
                  <a:pt x="854393" y="1422400"/>
                </a:lnTo>
                <a:lnTo>
                  <a:pt x="1067118" y="1315243"/>
                </a:lnTo>
                <a:lnTo>
                  <a:pt x="1330643" y="1201737"/>
                </a:lnTo>
                <a:cubicBezTo>
                  <a:pt x="1463199" y="1158478"/>
                  <a:pt x="1184858" y="1267886"/>
                  <a:pt x="1662430" y="1036640"/>
                </a:cubicBezTo>
                <a:lnTo>
                  <a:pt x="2086292" y="898528"/>
                </a:lnTo>
                <a:cubicBezTo>
                  <a:pt x="2264092" y="846935"/>
                  <a:pt x="2058512" y="898265"/>
                  <a:pt x="2457768" y="874717"/>
                </a:cubicBezTo>
                <a:cubicBezTo>
                  <a:pt x="2616518" y="844555"/>
                  <a:pt x="2458561" y="875247"/>
                  <a:pt x="2886392" y="808042"/>
                </a:cubicBezTo>
                <a:cubicBezTo>
                  <a:pt x="3323748" y="693212"/>
                  <a:pt x="5049891" y="110861"/>
                  <a:pt x="5415280" y="0"/>
                </a:cubicBezTo>
                <a:cubicBezTo>
                  <a:pt x="5402580" y="592137"/>
                  <a:pt x="5413426" y="23021"/>
                  <a:pt x="5415278" y="648496"/>
                </a:cubicBezTo>
                <a:lnTo>
                  <a:pt x="4141312" y="981873"/>
                </a:lnTo>
                <a:cubicBezTo>
                  <a:pt x="3801587" y="988223"/>
                  <a:pt x="3940494" y="987430"/>
                  <a:pt x="3524568" y="984255"/>
                </a:cubicBezTo>
                <a:cubicBezTo>
                  <a:pt x="3516630" y="982668"/>
                  <a:pt x="3256280" y="976316"/>
                  <a:pt x="3248342" y="974729"/>
                </a:cubicBezTo>
                <a:lnTo>
                  <a:pt x="2748280" y="979492"/>
                </a:lnTo>
                <a:lnTo>
                  <a:pt x="2248217" y="969966"/>
                </a:lnTo>
                <a:lnTo>
                  <a:pt x="2148204" y="1317629"/>
                </a:lnTo>
                <a:lnTo>
                  <a:pt x="1738630" y="1412881"/>
                </a:lnTo>
                <a:lnTo>
                  <a:pt x="1373506" y="1595437"/>
                </a:lnTo>
                <a:cubicBezTo>
                  <a:pt x="1294396" y="1624277"/>
                  <a:pt x="1236716" y="1653118"/>
                  <a:pt x="1136175" y="1681958"/>
                </a:cubicBezTo>
                <a:lnTo>
                  <a:pt x="919481" y="1775619"/>
                </a:lnTo>
                <a:cubicBezTo>
                  <a:pt x="829920" y="1807898"/>
                  <a:pt x="867622" y="1788849"/>
                  <a:pt x="845662" y="1791495"/>
                </a:cubicBezTo>
                <a:cubicBezTo>
                  <a:pt x="823702" y="1794141"/>
                  <a:pt x="818173" y="1802050"/>
                  <a:pt x="787719" y="1808162"/>
                </a:cubicBezTo>
                <a:cubicBezTo>
                  <a:pt x="697708" y="1824990"/>
                  <a:pt x="842168" y="1798637"/>
                  <a:pt x="667702" y="1816259"/>
                </a:cubicBezTo>
                <a:cubicBezTo>
                  <a:pt x="484663" y="1828006"/>
                  <a:pt x="614205" y="1829276"/>
                  <a:pt x="512446" y="1828482"/>
                </a:cubicBezTo>
                <a:lnTo>
                  <a:pt x="398146" y="1829117"/>
                </a:lnTo>
                <a:lnTo>
                  <a:pt x="0" y="1819275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 bwMode="auto">
          <a:xfrm>
            <a:off x="251520" y="5949280"/>
            <a:ext cx="3944188" cy="33855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/>
              <a:t>Elevated risks without WC/</a:t>
            </a:r>
            <a:r>
              <a:rPr lang="en-US" sz="1600" dirty="0" err="1" smtClean="0"/>
              <a:t>WDM</a:t>
            </a:r>
            <a:r>
              <a:rPr lang="en-US" sz="1600" dirty="0" smtClean="0"/>
              <a:t> savings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70" y="6021288"/>
            <a:ext cx="330880" cy="169069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184932" y="4025169"/>
            <a:ext cx="1967263" cy="6543"/>
          </a:xfrm>
          <a:prstGeom prst="curvedConnector3">
            <a:avLst>
              <a:gd name="adj1" fmla="val 50000"/>
            </a:avLst>
          </a:prstGeom>
          <a:ln w="38100">
            <a:solidFill>
              <a:srgbClr val="E06B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75877" y="4692650"/>
            <a:ext cx="2532063" cy="523220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indent="0" algn="ctr"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</a:defRPr>
            </a:lvl5pPr>
            <a:lvl6pPr indent="0">
              <a:defRPr sz="1100">
                <a:solidFill>
                  <a:schemeClr val="lt1"/>
                </a:solidFill>
                <a:latin typeface="+mn-lt"/>
              </a:defRPr>
            </a:lvl6pPr>
            <a:lvl7pPr indent="0">
              <a:defRPr sz="1100">
                <a:solidFill>
                  <a:schemeClr val="lt1"/>
                </a:solidFill>
                <a:latin typeface="+mn-lt"/>
              </a:defRPr>
            </a:lvl7pPr>
            <a:lvl8pPr indent="0">
              <a:defRPr sz="1100">
                <a:solidFill>
                  <a:schemeClr val="lt1"/>
                </a:solidFill>
                <a:latin typeface="+mn-lt"/>
              </a:defRPr>
            </a:lvl8pPr>
            <a:lvl9pPr indent="0">
              <a:defRPr sz="1100"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/>
              <a:t>Elevated risk of restrictions.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 smtClean="0"/>
              <a:t>Violation of risk criteria.</a:t>
            </a:r>
          </a:p>
        </p:txBody>
      </p:sp>
      <p:cxnSp>
        <p:nvCxnSpPr>
          <p:cNvPr id="51" name="Straight Arrow Connector 50"/>
          <p:cNvCxnSpPr>
            <a:stCxn id="48" idx="0"/>
          </p:cNvCxnSpPr>
          <p:nvPr/>
        </p:nvCxnSpPr>
        <p:spPr>
          <a:xfrm flipV="1">
            <a:off x="2541909" y="3793080"/>
            <a:ext cx="1266031" cy="899570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0"/>
          </p:cNvCxnSpPr>
          <p:nvPr/>
        </p:nvCxnSpPr>
        <p:spPr>
          <a:xfrm flipV="1">
            <a:off x="2541909" y="4074071"/>
            <a:ext cx="1266031" cy="618579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2"/>
            <a:endCxn id="6" idx="21"/>
          </p:cNvCxnSpPr>
          <p:nvPr/>
        </p:nvCxnSpPr>
        <p:spPr>
          <a:xfrm>
            <a:off x="2342477" y="2709345"/>
            <a:ext cx="2050931" cy="1069696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7524750" y="2764631"/>
            <a:ext cx="1152525" cy="316707"/>
          </a:xfrm>
          <a:custGeom>
            <a:avLst/>
            <a:gdLst>
              <a:gd name="connsiteX0" fmla="*/ 0 w 1152525"/>
              <a:gd name="connsiteY0" fmla="*/ 311944 h 316707"/>
              <a:gd name="connsiteX1" fmla="*/ 1000125 w 1152525"/>
              <a:gd name="connsiteY1" fmla="*/ 50007 h 316707"/>
              <a:gd name="connsiteX2" fmla="*/ 1152525 w 1152525"/>
              <a:gd name="connsiteY2" fmla="*/ 0 h 316707"/>
              <a:gd name="connsiteX3" fmla="*/ 1152525 w 1152525"/>
              <a:gd name="connsiteY3" fmla="*/ 316707 h 316707"/>
              <a:gd name="connsiteX4" fmla="*/ 0 w 1152525"/>
              <a:gd name="connsiteY4" fmla="*/ 311944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316707">
                <a:moveTo>
                  <a:pt x="0" y="311944"/>
                </a:moveTo>
                <a:lnTo>
                  <a:pt x="1000125" y="50007"/>
                </a:lnTo>
                <a:lnTo>
                  <a:pt x="1152525" y="0"/>
                </a:lnTo>
                <a:lnTo>
                  <a:pt x="1152525" y="316707"/>
                </a:lnTo>
                <a:lnTo>
                  <a:pt x="0" y="311944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noFill/>
          </a:ln>
          <a:effectLst>
            <a:innerShdw blurRad="1219200" dist="330200" dir="54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 bwMode="auto">
          <a:xfrm>
            <a:off x="5530850" y="3612406"/>
            <a:ext cx="1002554" cy="461665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31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sz="1200" dirty="0">
                <a:solidFill>
                  <a:sysClr val="windowText" lastClr="000000"/>
                </a:solidFill>
              </a:rPr>
              <a:t>Polihali Dam </a:t>
            </a:r>
            <a:r>
              <a:rPr lang="en-ZA" sz="1200" dirty="0" smtClean="0">
                <a:solidFill>
                  <a:sysClr val="windowText" lastClr="000000"/>
                </a:solidFill>
              </a:rPr>
              <a:t>Net Yield</a:t>
            </a:r>
            <a:endParaRPr lang="en-ZA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>
            <a:off x="4979988" y="3843239"/>
            <a:ext cx="550862" cy="113027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79988" y="3762079"/>
            <a:ext cx="0" cy="38837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</p:cNvCxnSpPr>
          <p:nvPr/>
        </p:nvCxnSpPr>
        <p:spPr>
          <a:xfrm>
            <a:off x="7535130" y="2016848"/>
            <a:ext cx="262670" cy="345352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 bwMode="auto">
          <a:xfrm>
            <a:off x="3923901" y="2059480"/>
            <a:ext cx="1555041" cy="461665"/>
          </a:xfrm>
          <a:prstGeom prst="rect">
            <a:avLst/>
          </a:prstGeom>
          <a:solidFill>
            <a:schemeClr val="bg2">
              <a:alpha val="66000"/>
            </a:schemeClr>
          </a:solidFill>
          <a:ln w="63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200" dirty="0" smtClean="0">
                <a:solidFill>
                  <a:sysClr val="windowText" lastClr="000000"/>
                </a:solidFill>
              </a:rPr>
              <a:t>Earliest Date for Yield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200" dirty="0" smtClean="0">
                <a:solidFill>
                  <a:sysClr val="windowText" lastClr="000000"/>
                </a:solidFill>
              </a:rPr>
              <a:t>Replacement (2030)</a:t>
            </a:r>
            <a:endParaRPr lang="en-ZA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Straight Arrow Connector 63"/>
          <p:cNvCxnSpPr>
            <a:stCxn id="61" idx="2"/>
            <a:endCxn id="6" idx="17"/>
          </p:cNvCxnSpPr>
          <p:nvPr/>
        </p:nvCxnSpPr>
        <p:spPr>
          <a:xfrm>
            <a:off x="4701422" y="2521145"/>
            <a:ext cx="804028" cy="545904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2" idx="2"/>
          </p:cNvCxnSpPr>
          <p:nvPr/>
        </p:nvCxnSpPr>
        <p:spPr>
          <a:xfrm>
            <a:off x="1757440" y="3793080"/>
            <a:ext cx="160260" cy="232089"/>
          </a:xfrm>
          <a:prstGeom prst="straightConnector1">
            <a:avLst/>
          </a:prstGeom>
          <a:ln w="9525">
            <a:solidFill>
              <a:schemeClr val="tx1">
                <a:alpha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5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056" y="0"/>
            <a:ext cx="7803243" cy="1143000"/>
          </a:xfrm>
        </p:spPr>
        <p:txBody>
          <a:bodyPr anchor="ctr" anchorCtr="0"/>
          <a:lstStyle/>
          <a:p>
            <a:pPr algn="ctr"/>
            <a:r>
              <a:rPr sz="3200" cap="none" dirty="0" smtClean="0">
                <a:solidFill>
                  <a:schemeClr val="accent3">
                    <a:lumMod val="75000"/>
                  </a:schemeClr>
                </a:solidFill>
              </a:rPr>
              <a:t>Observations</a:t>
            </a:r>
            <a:endParaRPr lang="en-ZA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0083" y="1143000"/>
            <a:ext cx="7923717" cy="5361294"/>
          </a:xfrm>
        </p:spPr>
        <p:txBody>
          <a:bodyPr/>
          <a:lstStyle/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Reduction in system yield due to: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Excessive dilution releases from Vaal Dam until desalination of AMD (January 2022.)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Unused yield in Komati Subsystem due to reduction in Eskom power </a:t>
            </a:r>
            <a:r>
              <a:rPr lang="en-ZA" altLang="en-US" sz="2400" dirty="0"/>
              <a:t>s</a:t>
            </a:r>
            <a:r>
              <a:rPr lang="en-ZA" altLang="en-US" sz="2400" dirty="0" smtClean="0"/>
              <a:t>tation water requirements.</a:t>
            </a:r>
            <a:endParaRPr lang="en-ZA" altLang="en-US" sz="2400" cap="none" dirty="0" smtClean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Elevated risks of restrictions prior to implementation of LHWP Phase 2. </a:t>
            </a:r>
          </a:p>
          <a:p>
            <a:pPr marL="342900" lvl="3" indent="-342900">
              <a:lnSpc>
                <a:spcPts val="288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High </a:t>
            </a:r>
            <a:r>
              <a:rPr lang="en-ZA" altLang="en-US" sz="2400" dirty="0"/>
              <a:t>Water Requirement </a:t>
            </a:r>
            <a:r>
              <a:rPr lang="en-ZA" altLang="en-US" sz="2400" dirty="0" smtClean="0"/>
              <a:t>Scenario exceeds </a:t>
            </a:r>
            <a:r>
              <a:rPr lang="en-ZA" altLang="en-US" sz="2400" dirty="0"/>
              <a:t>risk </a:t>
            </a:r>
            <a:r>
              <a:rPr lang="en-ZA" altLang="en-US" sz="2400" dirty="0" smtClean="0"/>
              <a:t>criteria throughout the planning period.</a:t>
            </a:r>
          </a:p>
          <a:p>
            <a:pPr marL="342900" lvl="3" indent="-342900">
              <a:lnSpc>
                <a:spcPts val="288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sz="2400" dirty="0"/>
              <a:t>Further augmentation needed </a:t>
            </a:r>
            <a:r>
              <a:rPr lang="en-ZA" altLang="en-US" sz="2400" dirty="0" smtClean="0"/>
              <a:t>by 2043 - High Water Requirement Scenario with WC\</a:t>
            </a:r>
            <a:r>
              <a:rPr lang="en-ZA" altLang="en-US" sz="2400" dirty="0" err="1" smtClean="0"/>
              <a:t>WDM</a:t>
            </a:r>
            <a:r>
              <a:rPr lang="en-ZA" altLang="en-US" sz="2400" dirty="0" smtClean="0"/>
              <a:t> savings</a:t>
            </a:r>
          </a:p>
          <a:p>
            <a:pPr marL="342900" lvl="3" indent="-342900">
              <a:lnSpc>
                <a:spcPts val="288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ZA" altLang="en-US" sz="24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49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5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</a:t>
            </a:r>
            <a:r>
              <a:rPr lang="en-GB" sz="2800" b="1" dirty="0" smtClean="0"/>
              <a:t>Study: Phase2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4: Purpose of the  Meeting</a:t>
            </a: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833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796" y="0"/>
            <a:ext cx="7234014" cy="11430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Reconciliation Perspectives (2015)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48215" y="1279599"/>
            <a:ext cx="8095785" cy="328137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Water Conservation &amp; Water Demand Management, Eradication of Unlawful 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Use, D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esalination </a:t>
            </a:r>
            <a:r>
              <a:rPr lang="en-ZA" altLang="en-US" cap="none" dirty="0">
                <a:solidFill>
                  <a:schemeClr val="tx1"/>
                </a:solidFill>
              </a:rPr>
              <a:t>a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nd Re-use </a:t>
            </a:r>
            <a:r>
              <a:rPr lang="en-ZA" altLang="en-US" cap="none" dirty="0">
                <a:solidFill>
                  <a:schemeClr val="tx1"/>
                </a:solidFill>
              </a:rPr>
              <a:t>o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f Mine Water as well as Tshwane 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R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e-use Project are </a:t>
            </a:r>
            <a:r>
              <a:rPr lang="en-ZA" altLang="en-US" cap="none" dirty="0">
                <a:solidFill>
                  <a:schemeClr val="tx1"/>
                </a:solidFill>
              </a:rPr>
              <a:t>a</a:t>
            </a:r>
            <a:r>
              <a:rPr lang="en-ZA" altLang="en-US" b="1" cap="none" dirty="0" smtClean="0">
                <a:solidFill>
                  <a:schemeClr val="tx1"/>
                </a:solidFill>
                <a:effectLst/>
              </a:rPr>
              <a:t>ll essential </a:t>
            </a:r>
            <a:r>
              <a:rPr lang="en-ZA" altLang="en-US" cap="none" dirty="0">
                <a:solidFill>
                  <a:schemeClr val="tx1"/>
                </a:solidFill>
              </a:rPr>
              <a:t>t</a:t>
            </a:r>
            <a:r>
              <a:rPr lang="en-ZA" altLang="en-US" b="1" cap="none" dirty="0" smtClean="0">
                <a:solidFill>
                  <a:schemeClr val="tx1"/>
                </a:solidFill>
              </a:rPr>
              <a:t>o reduce the risk of restrictions Until LHWP Phase 2 can deliver water.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Prepare for augmentation from the Thukela Water Project.</a:t>
            </a:r>
          </a:p>
          <a:p>
            <a:pPr marL="966788" lvl="3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ZA" altLang="en-US" sz="2800" dirty="0" smtClean="0"/>
              <a:t>Revive Feasibility Study</a:t>
            </a:r>
            <a:endParaRPr lang="en-ZA" altLang="en-US" sz="2800" cap="none" dirty="0" smtClean="0"/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ZA" altLang="en-US" b="1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50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1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056" y="0"/>
            <a:ext cx="7803243" cy="934270"/>
          </a:xfrm>
        </p:spPr>
        <p:txBody>
          <a:bodyPr anchor="ctr" anchorCtr="0"/>
          <a:lstStyle/>
          <a:p>
            <a:pPr algn="ctr"/>
            <a:r>
              <a:rPr sz="3200" cap="none" dirty="0" smtClean="0">
                <a:solidFill>
                  <a:schemeClr val="accent3">
                    <a:lumMod val="75000"/>
                  </a:schemeClr>
                </a:solidFill>
              </a:rPr>
              <a:t>Activities</a:t>
            </a:r>
            <a:endParaRPr lang="en-ZA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42684" y="806824"/>
            <a:ext cx="8588188" cy="5275728"/>
          </a:xfrm>
        </p:spPr>
        <p:txBody>
          <a:bodyPr/>
          <a:lstStyle/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Update irrigation water use with current </a:t>
            </a:r>
            <a:r>
              <a:rPr lang="en-ZA" altLang="en-US" cap="none" dirty="0" err="1" smtClean="0">
                <a:solidFill>
                  <a:schemeClr val="tx1"/>
                </a:solidFill>
              </a:rPr>
              <a:t>V&amp;V</a:t>
            </a:r>
            <a:r>
              <a:rPr lang="en-ZA" altLang="en-US" cap="none" dirty="0" smtClean="0">
                <a:solidFill>
                  <a:schemeClr val="tx1"/>
                </a:solidFill>
              </a:rPr>
              <a:t> information.</a:t>
            </a:r>
            <a:endParaRPr lang="en-ZA" altLang="en-US" cap="none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Review yield capability of Thukela Water Project.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Track progress of interventions: 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effectLst/>
              </a:rPr>
              <a:t>Implementation of LHWP </a:t>
            </a:r>
            <a:r>
              <a:rPr lang="en-ZA" altLang="en-US" dirty="0"/>
              <a:t>Phase </a:t>
            </a:r>
            <a:r>
              <a:rPr lang="en-ZA" altLang="en-US" dirty="0" smtClean="0"/>
              <a:t>2.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dirty="0"/>
              <a:t>Mine water effluent </a:t>
            </a:r>
            <a:r>
              <a:rPr lang="en-ZA" altLang="en-US" dirty="0" smtClean="0"/>
              <a:t>treatment.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/>
              <a:t>Tshwane water augmentation project (re-use).</a:t>
            </a:r>
          </a:p>
          <a:p>
            <a:pPr marL="966788" lvl="3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dirty="0" smtClean="0"/>
              <a:t>WC/</a:t>
            </a:r>
            <a:r>
              <a:rPr lang="en-ZA" altLang="en-US" dirty="0" err="1" smtClean="0"/>
              <a:t>WDM</a:t>
            </a:r>
            <a:r>
              <a:rPr lang="en-ZA" altLang="en-US" dirty="0" smtClean="0"/>
              <a:t> savings.</a:t>
            </a:r>
            <a:endParaRPr lang="en-ZA" altLang="en-US" cap="none" dirty="0" smtClean="0"/>
          </a:p>
          <a:p>
            <a:pPr marL="342900" indent="-342900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Plan yield replacement scheme in Orange.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Integration with Crocodile (west) and </a:t>
            </a:r>
            <a:r>
              <a:rPr lang="en-ZA" altLang="en-US" cap="none" dirty="0" err="1" smtClean="0">
                <a:solidFill>
                  <a:schemeClr val="tx1"/>
                </a:solidFill>
              </a:rPr>
              <a:t>O</a:t>
            </a:r>
            <a:r>
              <a:rPr lang="en-ZA" altLang="en-US" cap="none" dirty="0" err="1" smtClean="0">
                <a:solidFill>
                  <a:schemeClr val="tx1"/>
                </a:solidFill>
                <a:effectLst/>
              </a:rPr>
              <a:t>lifants</a:t>
            </a:r>
            <a:r>
              <a:rPr lang="en-ZA" altLang="en-US" cap="none" dirty="0" smtClean="0">
                <a:solidFill>
                  <a:schemeClr val="tx1"/>
                </a:solidFill>
                <a:effectLst/>
              </a:rPr>
              <a:t> reconciliation interventions.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 smtClean="0">
                <a:solidFill>
                  <a:schemeClr val="tx1"/>
                </a:solidFill>
              </a:rPr>
              <a:t>Implement integrated water quality management plan.</a:t>
            </a:r>
            <a:endParaRPr lang="en-ZA" altLang="en-US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51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8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Study: Phase2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sz="3200" b="1" dirty="0" smtClean="0">
                <a:solidFill>
                  <a:schemeClr val="tx1"/>
                </a:solidFill>
              </a:rPr>
              <a:t>Item 9: Strategy Interventions</a:t>
            </a:r>
            <a:r>
              <a:rPr lang="en-ZA" sz="3200" b="1" dirty="0">
                <a:solidFill>
                  <a:schemeClr val="tx1"/>
                </a:solidFill>
              </a:rPr>
              <a:t/>
            </a:r>
            <a:br>
              <a:rPr lang="en-ZA" sz="3200" b="1" dirty="0">
                <a:solidFill>
                  <a:schemeClr val="tx1"/>
                </a:solidFill>
              </a:rPr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50348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48" y="2588302"/>
            <a:ext cx="8184630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9.1: Water Conservation / Water Demand Management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4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550" y="1196752"/>
            <a:ext cx="8172450" cy="5328592"/>
          </a:xfrm>
        </p:spPr>
        <p:txBody>
          <a:bodyPr>
            <a:normAutofit/>
          </a:bodyPr>
          <a:lstStyle/>
          <a:p>
            <a:r>
              <a:rPr lang="en-ZA" dirty="0" smtClean="0"/>
              <a:t>Baseline study completed in 2004/2005</a:t>
            </a:r>
          </a:p>
          <a:p>
            <a:r>
              <a:rPr lang="en-ZA" dirty="0" smtClean="0"/>
              <a:t>An estimated 196 million </a:t>
            </a:r>
            <a:r>
              <a:rPr lang="en-ZA" dirty="0" err="1" smtClean="0"/>
              <a:t>m</a:t>
            </a:r>
            <a:r>
              <a:rPr lang="en-ZA" baseline="30000" dirty="0" err="1" smtClean="0"/>
              <a:t>3</a:t>
            </a:r>
            <a:r>
              <a:rPr lang="en-ZA" dirty="0" smtClean="0"/>
              <a:t> or 15% could be saved over a period of 10 years</a:t>
            </a:r>
          </a:p>
          <a:p>
            <a:r>
              <a:rPr lang="en-ZA" dirty="0" smtClean="0"/>
              <a:t>Average consumption was expected to reduce from 330 </a:t>
            </a:r>
            <a:r>
              <a:rPr lang="en-ZA" dirty="0"/>
              <a:t>ℓ/c/d to 290 ℓ/c/d 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/>
              <a:t>four biggest </a:t>
            </a:r>
            <a:r>
              <a:rPr lang="en-ZA" dirty="0" smtClean="0"/>
              <a:t>municipalities were </a:t>
            </a:r>
            <a:r>
              <a:rPr lang="en-ZA" dirty="0"/>
              <a:t>expected to contribute 94.3% of the total </a:t>
            </a:r>
            <a:r>
              <a:rPr lang="en-ZA" dirty="0" smtClean="0"/>
              <a:t>saving</a:t>
            </a:r>
          </a:p>
          <a:p>
            <a:r>
              <a:rPr lang="en-ZA" dirty="0"/>
              <a:t>The targets set in 2005 were revised in 2010 </a:t>
            </a:r>
            <a:r>
              <a:rPr lang="en-ZA" dirty="0" smtClean="0"/>
              <a:t>and 2012</a:t>
            </a:r>
          </a:p>
          <a:p>
            <a:endParaRPr lang="en-Z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550" y="-27384"/>
            <a:ext cx="8064946" cy="1143000"/>
          </a:xfrm>
        </p:spPr>
        <p:txBody>
          <a:bodyPr anchor="ctr" anchorCtr="0"/>
          <a:lstStyle/>
          <a:p>
            <a:pPr algn="l">
              <a:lnSpc>
                <a:spcPct val="150000"/>
              </a:lnSpc>
            </a:pPr>
            <a:r>
              <a:rPr lang="en-ZA" sz="3600" b="1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36707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Expected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Savings </a:t>
            </a:r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per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Municipality</a:t>
            </a:r>
            <a:endParaRPr lang="en-ZA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7506" y="1115612"/>
          <a:ext cx="8928988" cy="53599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63339"/>
                <a:gridCol w="1365566"/>
                <a:gridCol w="1365566"/>
                <a:gridCol w="1365566"/>
                <a:gridCol w="1365566"/>
                <a:gridCol w="1103385"/>
              </a:tblGrid>
              <a:tr h="104458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</a:rPr>
                        <a:t>Area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2008/09 Annual Demand (million m³/a)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</a:rPr>
                        <a:t>Current Non-Revenue Water (million </a:t>
                      </a:r>
                      <a:r>
                        <a:rPr lang="en-ZA" sz="1600" dirty="0" err="1">
                          <a:effectLst/>
                        </a:rPr>
                        <a:t>m³</a:t>
                      </a:r>
                      <a:r>
                        <a:rPr lang="en-ZA" sz="1600" dirty="0">
                          <a:effectLst/>
                        </a:rPr>
                        <a:t>/a)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2005/06 Possible Savings (million m³/a)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% Contribution of total saving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% Reduction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City of Johannesburg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502.7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160.9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110.2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56.2%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21.9%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Ekurhuleni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326.8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124.2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28.3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14.4%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8.6%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City of Tshwane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214.2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62.1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20.4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10.4%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9.5%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Emfuleni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77.1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31.6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26.1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13.3%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33.9%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Rustenburg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27.9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9.8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3.0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1.5%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10.6%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Mogale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26.4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7.1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1.7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0.9%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6.6%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Govan Mbeki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20.4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5.9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1.5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0.8%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7.5%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Matjhabeng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18.9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6.6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4.3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2.2%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22.9%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Randfontein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8.7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2.6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0.4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0.2%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4.1%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1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Total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1 223.0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410.8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195.9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effectLst/>
                        </a:rPr>
                        <a:t>100%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</a:rPr>
                        <a:t>16%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207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185256"/>
            <a:ext cx="8247184" cy="652944"/>
          </a:xfrm>
        </p:spPr>
        <p:txBody>
          <a:bodyPr anchor="ctr" anchorCtr="0"/>
          <a:lstStyle/>
          <a:p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Summary of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Data Submissions</a:t>
            </a:r>
            <a:endParaRPr lang="en-ZA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04" y="1115614"/>
          <a:ext cx="8928992" cy="5337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9101"/>
                <a:gridCol w="3589891"/>
              </a:tblGrid>
              <a:tr h="485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Municipality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Last submission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City </a:t>
                      </a:r>
                      <a:r>
                        <a:rPr lang="en-ZA" sz="1800" b="0" dirty="0" smtClean="0">
                          <a:effectLst/>
                        </a:rPr>
                        <a:t>of </a:t>
                      </a:r>
                      <a:r>
                        <a:rPr lang="en-ZA" sz="1800" b="0" dirty="0">
                          <a:effectLst/>
                        </a:rPr>
                        <a:t>Johannesburg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November 2016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City </a:t>
                      </a:r>
                      <a:r>
                        <a:rPr lang="en-ZA" sz="1800" b="0" dirty="0" smtClean="0">
                          <a:effectLst/>
                        </a:rPr>
                        <a:t>of </a:t>
                      </a:r>
                      <a:r>
                        <a:rPr lang="en-ZA" sz="1800" b="0" dirty="0">
                          <a:effectLst/>
                        </a:rPr>
                        <a:t>Tshwane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April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Emfuleni LM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June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Ekurhuleni MM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November 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err="1">
                          <a:effectLst/>
                        </a:rPr>
                        <a:t>Lesedi</a:t>
                      </a:r>
                      <a:r>
                        <a:rPr lang="en-ZA" sz="1800" b="0" dirty="0">
                          <a:effectLst/>
                        </a:rPr>
                        <a:t> LM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April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err="1">
                          <a:effectLst/>
                        </a:rPr>
                        <a:t>Merafong</a:t>
                      </a:r>
                      <a:r>
                        <a:rPr lang="en-ZA" sz="1800" b="0" dirty="0">
                          <a:effectLst/>
                        </a:rPr>
                        <a:t> LM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June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Midvaal LM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October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Mogale City LM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December 2016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Rand West City LM (Randfontein Region)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June 2017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effectLst/>
                        </a:rPr>
                        <a:t>Rand West City LM (Westonaria Region) 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November 2017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99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60241"/>
            <a:ext cx="8247184" cy="652944"/>
          </a:xfrm>
        </p:spPr>
        <p:txBody>
          <a:bodyPr anchor="ctr" anchorCtr="0"/>
          <a:lstStyle/>
          <a:p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Integrated Vaal River System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07504" y="1115616"/>
          <a:ext cx="8928992" cy="54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1354655" y="1520478"/>
            <a:ext cx="3865417" cy="293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15% Water restrictions 12 Aug 2016 to 13 March 2017</a:t>
            </a:r>
            <a:endParaRPr lang="en-ZA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137428" y="4721427"/>
            <a:ext cx="610872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chemeClr val="tx1"/>
                </a:solidFill>
              </a:rPr>
              <a:t>Target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680596" y="4721427"/>
            <a:ext cx="610872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chemeClr val="tx1"/>
                </a:solidFill>
              </a:rPr>
              <a:t>Target</a:t>
            </a:r>
            <a:endParaRPr lang="en-Z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8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166206"/>
            <a:ext cx="8247184" cy="652944"/>
          </a:xfrm>
        </p:spPr>
        <p:txBody>
          <a:bodyPr anchor="ctr" anchorCtr="0"/>
          <a:lstStyle/>
          <a:p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 Total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Targeted </a:t>
            </a:r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vs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Actual Savings</a:t>
            </a:r>
            <a:endParaRPr lang="en-ZA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03" y="1115620"/>
          <a:ext cx="8928994" cy="5409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834"/>
                <a:gridCol w="1550432"/>
                <a:gridCol w="1550432"/>
                <a:gridCol w="1550432"/>
                <a:gridCol w="1550432"/>
                <a:gridCol w="1550432"/>
              </a:tblGrid>
              <a:tr h="1287391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 Year ending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Projected SIV without WDM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(X) kl/annum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Projected SIV with WDM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(Z) kl/annum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Projected % savings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(X – Z) / X * 100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Actual demand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(Y)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kl/annum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Actual % savings</a:t>
                      </a:r>
                      <a:br>
                        <a:rPr lang="en-ZA" sz="1600">
                          <a:effectLst/>
                          <a:latin typeface="+mn-lt"/>
                        </a:rPr>
                      </a:br>
                      <a:r>
                        <a:rPr lang="en-ZA" sz="1600">
                          <a:effectLst/>
                          <a:latin typeface="+mn-lt"/>
                        </a:rPr>
                        <a:t>(X - Y) / X * 100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Jun-12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1 300 613 343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1 300 613 343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1 296 073 215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Jun-13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1 325 208 539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1 273 402 875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1 337 536 245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-0.9%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Jun-14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1 350 262 570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1 268 011 188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1 365 380 179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Jun-15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1 375 784 167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1 262 935 804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1 403 523 126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-2.0%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Dec-15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1 388 841 060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1 261 797 859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1 420 101 889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-2.3%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Jun-16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1 401 897 953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1 260 659 914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1 413 031 287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Dec-16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1 414 954 845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1 259 521 968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1 374 064 291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Jun-17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1 424 217 581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1 261 854 997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+mn-lt"/>
                        </a:rPr>
                        <a:t>Jun-22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1 554 334 603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1 373 114 426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26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816" y="223356"/>
            <a:ext cx="8247184" cy="652944"/>
          </a:xfrm>
        </p:spPr>
        <p:txBody>
          <a:bodyPr anchor="ctr" anchorCtr="0"/>
          <a:lstStyle/>
          <a:p>
            <a:pPr>
              <a:lnSpc>
                <a:spcPct val="114000"/>
              </a:lnSpc>
            </a:pPr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Dec 2016 </a:t>
            </a:r>
            <a:r>
              <a:rPr lang="en-ZA" sz="3200" cap="none" dirty="0" smtClean="0">
                <a:solidFill>
                  <a:schemeClr val="accent3">
                    <a:lumMod val="75000"/>
                  </a:schemeClr>
                </a:solidFill>
              </a:rPr>
              <a:t>Summary </a:t>
            </a:r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ZA" sz="3200" cap="none" dirty="0" smtClean="0">
                <a:solidFill>
                  <a:schemeClr val="accent3">
                    <a:lumMod val="75000"/>
                  </a:schemeClr>
                </a:solidFill>
              </a:rPr>
              <a:t>Targeted </a:t>
            </a:r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vs </a:t>
            </a:r>
            <a:r>
              <a:rPr lang="en-ZA" sz="3200" cap="none" dirty="0" smtClean="0">
                <a:solidFill>
                  <a:schemeClr val="accent3">
                    <a:lumMod val="75000"/>
                  </a:schemeClr>
                </a:solidFill>
              </a:rPr>
              <a:t>Actual Savings</a:t>
            </a:r>
            <a:endParaRPr lang="en-ZA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1115621"/>
          <a:ext cx="9144000" cy="5376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000"/>
                <a:gridCol w="1476000"/>
                <a:gridCol w="1476000"/>
                <a:gridCol w="1476000"/>
                <a:gridCol w="1476000"/>
                <a:gridCol w="1476000"/>
              </a:tblGrid>
              <a:tr h="97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System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Projected </a:t>
                      </a:r>
                      <a:r>
                        <a:rPr lang="en-ZA" sz="1600" dirty="0" err="1">
                          <a:effectLst/>
                          <a:latin typeface="+mn-lt"/>
                        </a:rPr>
                        <a:t>SIV</a:t>
                      </a:r>
                      <a:r>
                        <a:rPr lang="en-ZA" sz="1600" dirty="0">
                          <a:effectLst/>
                          <a:latin typeface="+mn-lt"/>
                        </a:rPr>
                        <a:t> without </a:t>
                      </a:r>
                      <a:r>
                        <a:rPr lang="en-ZA" sz="1600" dirty="0" err="1">
                          <a:effectLst/>
                          <a:latin typeface="+mn-lt"/>
                        </a:rPr>
                        <a:t>WDM</a:t>
                      </a:r>
                      <a:r>
                        <a:rPr lang="en-ZA" sz="1600" dirty="0">
                          <a:effectLst/>
                          <a:latin typeface="+mn-lt"/>
                        </a:rPr>
                        <a:t/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(X) kl/annum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Projected </a:t>
                      </a:r>
                      <a:r>
                        <a:rPr lang="en-ZA" sz="1600" dirty="0" err="1">
                          <a:effectLst/>
                          <a:latin typeface="+mn-lt"/>
                        </a:rPr>
                        <a:t>SIV</a:t>
                      </a:r>
                      <a:r>
                        <a:rPr lang="en-ZA" sz="1600" dirty="0">
                          <a:effectLst/>
                          <a:latin typeface="+mn-lt"/>
                        </a:rPr>
                        <a:t> with </a:t>
                      </a:r>
                      <a:r>
                        <a:rPr lang="en-ZA" sz="1600" dirty="0" err="1">
                          <a:effectLst/>
                          <a:latin typeface="+mn-lt"/>
                        </a:rPr>
                        <a:t>WDM</a:t>
                      </a:r>
                      <a:r>
                        <a:rPr lang="en-ZA" sz="1600" dirty="0">
                          <a:effectLst/>
                          <a:latin typeface="+mn-lt"/>
                        </a:rPr>
                        <a:t/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(Z) kl/annum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Projected % savings</a:t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(X – Z) / X * 100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Actual demand</a:t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(Y)</a:t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kl/annum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Actual % savings</a:t>
                      </a:r>
                      <a:br>
                        <a:rPr lang="en-ZA" sz="1600" dirty="0">
                          <a:effectLst/>
                          <a:latin typeface="+mn-lt"/>
                        </a:rPr>
                      </a:br>
                      <a:r>
                        <a:rPr lang="en-ZA" sz="1600" dirty="0">
                          <a:effectLst/>
                          <a:latin typeface="+mn-lt"/>
                        </a:rPr>
                        <a:t>(X - Y) / X * 100</a:t>
                      </a:r>
                      <a:endParaRPr lang="en-Z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Johannesburg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588 066 982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493 829 325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573 852 765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Tshwane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341 884 714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327 517 148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332 387 892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Ekurhuleni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369 315 955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346 720 055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352 297 242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Emfuleni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93 946 677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70 942 157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24.5%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95 965 374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Midvaal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14 756 008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13 853 121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12 639 915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Lesedi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6 984 510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6 660 163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6 921 103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Mogale </a:t>
                      </a: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City*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29 553 459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27 943 452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33 408 509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-13.0%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Randfontein*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9 903 720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9 589 349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9 668 710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Westonaria*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7 192 187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6 460 157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Merafong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City*</a:t>
                      </a:r>
                      <a:endParaRPr lang="en-ZA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13 324 128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12 056 011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13 476 658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1 474 928 340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1 315 570 936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1 430 618 168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67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*Total </a:t>
                      </a:r>
                      <a:r>
                        <a:rPr lang="en-ZA" sz="16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excl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West Rand DM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1 414 954 845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1 259 521 968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1 374 064 291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8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Purpose of the meeting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50" y="1295400"/>
            <a:ext cx="837950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Introduce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the study to all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stakeholders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Establish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and define the role of the Strategy Steering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Committee (SSC)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Overview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of study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activities and water balance status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Feedback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on Strategy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interventions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Confirmation of SSC Membership</a:t>
            </a:r>
          </a:p>
        </p:txBody>
      </p:sp>
    </p:spTree>
    <p:extLst>
      <p:ext uri="{BB962C8B-B14F-4D97-AF65-F5344CB8AC3E}">
        <p14:creationId xmlns:p14="http://schemas.microsoft.com/office/powerpoint/2010/main" val="4076664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119198"/>
            <a:ext cx="8247184" cy="652944"/>
          </a:xfrm>
        </p:spPr>
        <p:txBody>
          <a:bodyPr anchor="ctr" anchorCtr="0"/>
          <a:lstStyle/>
          <a:p>
            <a:pPr>
              <a:lnSpc>
                <a:spcPct val="114000"/>
              </a:lnSpc>
            </a:pPr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2016 IVRS Water </a:t>
            </a:r>
            <a:r>
              <a:rPr lang="en-ZA" sz="3600" cap="none" dirty="0" smtClean="0">
                <a:solidFill>
                  <a:schemeClr val="accent3">
                    <a:lumMod val="75000"/>
                  </a:schemeClr>
                </a:solidFill>
              </a:rPr>
              <a:t>Balance</a:t>
            </a:r>
            <a:endParaRPr lang="en-ZA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07504" y="836712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J56"/>
          <p:cNvSpPr txBox="1"/>
          <p:nvPr/>
        </p:nvSpPr>
        <p:spPr>
          <a:xfrm>
            <a:off x="8293975" y="1019823"/>
            <a:ext cx="603049" cy="311817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65.0%</a:t>
            </a:r>
            <a:endParaRPr lang="en-Z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J57"/>
          <p:cNvSpPr txBox="1"/>
          <p:nvPr/>
        </p:nvSpPr>
        <p:spPr>
          <a:xfrm>
            <a:off x="8229204" y="6021288"/>
            <a:ext cx="603049" cy="311817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35.0%</a:t>
            </a:r>
            <a:endParaRPr lang="en-ZA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J58"/>
          <p:cNvSpPr txBox="1"/>
          <p:nvPr/>
        </p:nvSpPr>
        <p:spPr>
          <a:xfrm>
            <a:off x="3131840" y="6021287"/>
            <a:ext cx="603049" cy="311817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28.3%</a:t>
            </a:r>
            <a:endParaRPr lang="en-ZA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4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80506"/>
            <a:ext cx="8247184" cy="652944"/>
          </a:xfrm>
        </p:spPr>
        <p:txBody>
          <a:bodyPr anchor="ctr" anchorCtr="0"/>
          <a:lstStyle/>
          <a:p>
            <a:pPr>
              <a:lnSpc>
                <a:spcPct val="114000"/>
              </a:lnSpc>
            </a:pPr>
            <a:r>
              <a:rPr lang="en-ZA" sz="3600" cap="none" dirty="0" err="1">
                <a:solidFill>
                  <a:schemeClr val="accent3">
                    <a:lumMod val="75000"/>
                  </a:schemeClr>
                </a:solidFill>
              </a:rPr>
              <a:t>IVRS</a:t>
            </a:r>
            <a:r>
              <a:rPr lang="en-ZA" sz="3600" cap="none" dirty="0">
                <a:solidFill>
                  <a:schemeClr val="accent3">
                    <a:lumMod val="75000"/>
                  </a:schemeClr>
                </a:solidFill>
              </a:rPr>
              <a:t> litres/capita/day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07504" y="1115616"/>
          <a:ext cx="8928992" cy="533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667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Updated water balance information required to assess the status quo.</a:t>
            </a:r>
          </a:p>
          <a:p>
            <a:r>
              <a:rPr lang="en-ZA" dirty="0" smtClean="0"/>
              <a:t>It is expected that the demand returned to previous levels once the water restrictions were lifted</a:t>
            </a:r>
          </a:p>
          <a:p>
            <a:r>
              <a:rPr lang="en-ZA" dirty="0" smtClean="0"/>
              <a:t>It is unlikely </a:t>
            </a:r>
            <a:r>
              <a:rPr lang="en-ZA" dirty="0"/>
              <a:t>that municipalities in the </a:t>
            </a:r>
            <a:r>
              <a:rPr lang="en-ZA" dirty="0" err="1"/>
              <a:t>IVRS</a:t>
            </a:r>
            <a:r>
              <a:rPr lang="en-ZA" dirty="0"/>
              <a:t> </a:t>
            </a:r>
            <a:r>
              <a:rPr lang="en-ZA" dirty="0" smtClean="0"/>
              <a:t>have been able </a:t>
            </a:r>
            <a:r>
              <a:rPr lang="en-ZA" dirty="0"/>
              <a:t>to reduce their consumption by 112 million </a:t>
            </a:r>
            <a:r>
              <a:rPr lang="en-ZA" dirty="0" err="1"/>
              <a:t>m</a:t>
            </a:r>
            <a:r>
              <a:rPr lang="en-ZA" baseline="30000" dirty="0" err="1"/>
              <a:t>3</a:t>
            </a:r>
            <a:r>
              <a:rPr lang="en-ZA" dirty="0"/>
              <a:t>/a or 9% </a:t>
            </a:r>
            <a:r>
              <a:rPr lang="en-ZA" dirty="0" smtClean="0"/>
              <a:t>to </a:t>
            </a:r>
            <a:r>
              <a:rPr lang="en-ZA" dirty="0"/>
              <a:t>achieve </a:t>
            </a:r>
            <a:r>
              <a:rPr lang="en-ZA" dirty="0" smtClean="0"/>
              <a:t>the </a:t>
            </a:r>
            <a:r>
              <a:rPr lang="en-ZA" dirty="0"/>
              <a:t>2017 </a:t>
            </a:r>
            <a:r>
              <a:rPr lang="en-ZA" dirty="0" smtClean="0"/>
              <a:t>target</a:t>
            </a:r>
          </a:p>
          <a:p>
            <a:r>
              <a:rPr lang="en-ZA" dirty="0" smtClean="0"/>
              <a:t>Most municipalities are tracking the High demand – no WCWDM scenario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7384"/>
            <a:ext cx="8083996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600" b="1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65047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48" y="2588302"/>
            <a:ext cx="8184630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9.2: Rand Water Project 1600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88302"/>
            <a:ext cx="8395428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9.3: City of Tshwane Water Resources Master Plan Implementation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5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588302"/>
            <a:ext cx="8090628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9.4: Eradication of Unlawful Irrigation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9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588302"/>
            <a:ext cx="8090628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9.5: Implementation of Infrastructural Augmentation Option (LHWP Ph2)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3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The following project management activities are on-going: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Procurement </a:t>
            </a:r>
            <a:r>
              <a:rPr lang="en-ZA" dirty="0"/>
              <a:t>activities for consultancy services </a:t>
            </a:r>
            <a:r>
              <a:rPr lang="en-ZA" dirty="0" smtClean="0"/>
              <a:t>contracts.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Procurement </a:t>
            </a:r>
            <a:r>
              <a:rPr lang="en-ZA" dirty="0"/>
              <a:t>activities for the construction </a:t>
            </a:r>
            <a:r>
              <a:rPr lang="en-ZA" dirty="0" smtClean="0"/>
              <a:t>contracts.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Contract </a:t>
            </a:r>
            <a:r>
              <a:rPr lang="en-ZA" dirty="0"/>
              <a:t>administration of all awarded contracts in Phase II.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7384"/>
            <a:ext cx="8083996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PROJECT MANAGEMENT UNIT (PMU)</a:t>
            </a:r>
          </a:p>
        </p:txBody>
      </p:sp>
    </p:spTree>
    <p:extLst>
      <p:ext uri="{BB962C8B-B14F-4D97-AF65-F5344CB8AC3E}">
        <p14:creationId xmlns:p14="http://schemas.microsoft.com/office/powerpoint/2010/main" val="2798547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15616"/>
            <a:ext cx="8217346" cy="540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Phase </a:t>
            </a:r>
            <a:r>
              <a:rPr lang="en-ZA" dirty="0"/>
              <a:t>II </a:t>
            </a:r>
            <a:r>
              <a:rPr lang="en-ZA" dirty="0" smtClean="0"/>
              <a:t>Procurement Status (December 2017):</a:t>
            </a:r>
            <a:endParaRPr lang="en-ZA" dirty="0"/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13 contracts</a:t>
            </a:r>
            <a:r>
              <a:rPr lang="en-ZA" dirty="0"/>
              <a:t>, mostly designs and Environmental &amp; Social studies are </a:t>
            </a:r>
            <a:r>
              <a:rPr lang="en-ZA" dirty="0" smtClean="0"/>
              <a:t>complete.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23 Contracts </a:t>
            </a:r>
            <a:r>
              <a:rPr lang="en-ZA" dirty="0"/>
              <a:t>have been awarded and are in force. </a:t>
            </a:r>
            <a:r>
              <a:rPr lang="en-ZA" b="1" dirty="0"/>
              <a:t>Of significance are the dam and tunnel consultancy </a:t>
            </a:r>
            <a:r>
              <a:rPr lang="en-ZA" b="1" dirty="0" smtClean="0"/>
              <a:t>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10 </a:t>
            </a:r>
            <a:r>
              <a:rPr lang="en-ZA" dirty="0"/>
              <a:t>contracts are in evaluation and approval </a:t>
            </a:r>
            <a:r>
              <a:rPr lang="en-ZA" dirty="0" smtClean="0"/>
              <a:t>stages.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No </a:t>
            </a:r>
            <a:r>
              <a:rPr lang="en-ZA" dirty="0"/>
              <a:t>contracts are at the bidding/tendering stage.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7384"/>
            <a:ext cx="8083996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Procurement Summary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51679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ZA" dirty="0" smtClean="0"/>
              <a:t>Bids </a:t>
            </a:r>
            <a:r>
              <a:rPr lang="en-ZA" dirty="0"/>
              <a:t>for the first </a:t>
            </a:r>
            <a:r>
              <a:rPr lang="en-ZA" dirty="0" smtClean="0"/>
              <a:t>3 </a:t>
            </a:r>
            <a:r>
              <a:rPr lang="en-ZA" dirty="0"/>
              <a:t>construction </a:t>
            </a:r>
            <a:r>
              <a:rPr lang="en-ZA" dirty="0" smtClean="0"/>
              <a:t>contracts (North </a:t>
            </a:r>
            <a:r>
              <a:rPr lang="en-ZA" dirty="0"/>
              <a:t>East Access Road, Polihali Village civil works and the Polihali Dam Diversion Tunnel around the </a:t>
            </a:r>
            <a:r>
              <a:rPr lang="en-ZA" dirty="0" smtClean="0"/>
              <a:t>dam wall) currently </a:t>
            </a:r>
            <a:r>
              <a:rPr lang="en-ZA" dirty="0"/>
              <a:t>under </a:t>
            </a:r>
            <a:r>
              <a:rPr lang="en-ZA" dirty="0" smtClean="0"/>
              <a:t>evaluation –awarded by </a:t>
            </a:r>
            <a:r>
              <a:rPr lang="en-ZA" dirty="0"/>
              <a:t>end March </a:t>
            </a:r>
            <a:r>
              <a:rPr lang="en-ZA" dirty="0" smtClean="0"/>
              <a:t>2018.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ZA" dirty="0" smtClean="0"/>
              <a:t>Geotechnical </a:t>
            </a:r>
            <a:r>
              <a:rPr lang="en-ZA" dirty="0"/>
              <a:t>drilling (</a:t>
            </a:r>
            <a:r>
              <a:rPr lang="en-ZA" dirty="0" smtClean="0"/>
              <a:t>investigations </a:t>
            </a:r>
            <a:r>
              <a:rPr lang="en-ZA" dirty="0"/>
              <a:t>for the Polihali Dam and Polihali – Katse </a:t>
            </a:r>
            <a:r>
              <a:rPr lang="en-ZA" dirty="0" smtClean="0"/>
              <a:t>Tunnel) at </a:t>
            </a:r>
            <a:r>
              <a:rPr lang="en-ZA" dirty="0"/>
              <a:t>an advance </a:t>
            </a:r>
            <a:r>
              <a:rPr lang="en-ZA" dirty="0" smtClean="0"/>
              <a:t>stage. Will </a:t>
            </a:r>
            <a:r>
              <a:rPr lang="en-ZA" dirty="0"/>
              <a:t>be complete in time for the Dam design and Tunnel design consultants to factor into the designs.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7384"/>
            <a:ext cx="8083996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Procurement Summary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663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</a:t>
            </a:r>
            <a:r>
              <a:rPr lang="en-GB" sz="2800" b="1" dirty="0" smtClean="0"/>
              <a:t>Study: Phase2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5: Role of the Strategy 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3200" b="1" dirty="0" smtClean="0">
                <a:solidFill>
                  <a:schemeClr val="tx1"/>
                </a:solidFill>
              </a:rPr>
              <a:t>Steering Committee (SSC)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/>
            </a:r>
            <a:br>
              <a:rPr lang="en-ZA" sz="2800" b="1" dirty="0">
                <a:solidFill>
                  <a:schemeClr val="tx1"/>
                </a:solidFill>
              </a:rPr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6135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7384"/>
            <a:ext cx="8083996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Procurement Millstones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292" t="27960" r="17500" b="10174"/>
          <a:stretch/>
        </p:blipFill>
        <p:spPr>
          <a:xfrm>
            <a:off x="2438400" y="1733549"/>
            <a:ext cx="4610100" cy="3821846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8059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588302"/>
            <a:ext cx="8090628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9.6: Implementation of the AMD Long-Term Solution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51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/>
          </a:bodyPr>
          <a:lstStyle/>
          <a:p>
            <a:r>
              <a:rPr lang="en-ZA" dirty="0"/>
              <a:t>PSP for designing/ optimising the STI into an LTS (i.e. Desalination) has been identified following an open bidding process; and</a:t>
            </a:r>
          </a:p>
          <a:p>
            <a:r>
              <a:rPr lang="en-ZA" dirty="0" smtClean="0"/>
              <a:t>TCTA </a:t>
            </a:r>
            <a:r>
              <a:rPr lang="en-ZA" dirty="0"/>
              <a:t>to consider identified PSPs before end February 2018 and ratify decision on appointment.</a:t>
            </a:r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0"/>
            <a:ext cx="8553450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1. Progress with </a:t>
            </a:r>
            <a:r>
              <a:rPr lang="en-ZA" sz="3200" b="1" dirty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LTS </a:t>
            </a: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Commissioning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83848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/>
          </a:bodyPr>
          <a:lstStyle/>
          <a:p>
            <a:r>
              <a:rPr lang="en-ZA" dirty="0"/>
              <a:t>EIA Practitioner (Nemai Consulting) appointed in Sep 2017;</a:t>
            </a:r>
          </a:p>
          <a:p>
            <a:r>
              <a:rPr lang="en-ZA" dirty="0" smtClean="0"/>
              <a:t>Nemai </a:t>
            </a:r>
            <a:r>
              <a:rPr lang="en-ZA" dirty="0"/>
              <a:t>Consulting, DWS and TCTA met with DEA in Nov 2017 to discuss project and map way forward; and</a:t>
            </a:r>
          </a:p>
          <a:p>
            <a:r>
              <a:rPr lang="en-ZA" dirty="0"/>
              <a:t>F</a:t>
            </a:r>
            <a:r>
              <a:rPr lang="en-ZA" dirty="0" smtClean="0"/>
              <a:t>ormal </a:t>
            </a:r>
            <a:r>
              <a:rPr lang="en-ZA" dirty="0"/>
              <a:t>application for LTS EIA dependent on project designs being available (hence LTS design PSP should be appointed a.s.a.p.).</a:t>
            </a:r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0"/>
            <a:ext cx="8553450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2. Progress with EIA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48754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96752"/>
            <a:ext cx="8217346" cy="5328592"/>
          </a:xfrm>
        </p:spPr>
        <p:txBody>
          <a:bodyPr>
            <a:normAutofit/>
          </a:bodyPr>
          <a:lstStyle/>
          <a:p>
            <a:r>
              <a:rPr lang="en-ZA" dirty="0" smtClean="0"/>
              <a:t>Funding </a:t>
            </a:r>
            <a:r>
              <a:rPr lang="en-ZA" dirty="0"/>
              <a:t>still via </a:t>
            </a:r>
            <a:r>
              <a:rPr lang="en-ZA" dirty="0" err="1"/>
              <a:t>fiscus</a:t>
            </a:r>
            <a:r>
              <a:rPr lang="en-ZA" dirty="0"/>
              <a:t> with 1/3 recovery form Vaal River Tariff; and</a:t>
            </a:r>
          </a:p>
          <a:p>
            <a:r>
              <a:rPr lang="en-ZA" dirty="0" smtClean="0"/>
              <a:t>Future </a:t>
            </a:r>
            <a:r>
              <a:rPr lang="en-ZA" dirty="0"/>
              <a:t>funding stream could be revenue generated from sale of desalinated AMD to bulk water user, environmental levy and/or WDCS</a:t>
            </a:r>
            <a:r>
              <a:rPr lang="en-ZA" dirty="0" smtClean="0"/>
              <a:t>.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0"/>
            <a:ext cx="8553450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3. Funding Options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023271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143000"/>
            <a:ext cx="8217346" cy="5382344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Engagements with potential bulk off-takers such as Ekurhuleni and City of </a:t>
            </a:r>
            <a:r>
              <a:rPr lang="en-ZA" dirty="0" err="1"/>
              <a:t>Jo’burg</a:t>
            </a:r>
            <a:r>
              <a:rPr lang="en-ZA" dirty="0"/>
              <a:t>, as well as Sasol is on-going;</a:t>
            </a:r>
          </a:p>
          <a:p>
            <a:r>
              <a:rPr lang="en-ZA" dirty="0" smtClean="0"/>
              <a:t>Aside </a:t>
            </a:r>
            <a:r>
              <a:rPr lang="en-ZA" dirty="0"/>
              <a:t>from economic issues, the actual determination of suitable off-taker will be guided by project design and optimisation (further motivating that LTS design PSP should be appointed a.s.a.p.);</a:t>
            </a:r>
          </a:p>
          <a:p>
            <a:r>
              <a:rPr lang="en-ZA" dirty="0" smtClean="0"/>
              <a:t>No </a:t>
            </a:r>
            <a:r>
              <a:rPr lang="en-ZA" dirty="0"/>
              <a:t>significant deviations from LTS Feasibility Study fundamentals anticipated; and</a:t>
            </a:r>
          </a:p>
          <a:p>
            <a:r>
              <a:rPr lang="en-ZA" dirty="0" err="1" smtClean="0"/>
              <a:t>arget</a:t>
            </a:r>
            <a:r>
              <a:rPr lang="en-ZA" dirty="0" smtClean="0"/>
              <a:t> </a:t>
            </a:r>
            <a:r>
              <a:rPr lang="en-ZA" dirty="0"/>
              <a:t>commission date for the LTS is Oct-Nov 2020.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0"/>
            <a:ext cx="8553450" cy="1143000"/>
          </a:xfrm>
        </p:spPr>
        <p:txBody>
          <a:bodyPr anchor="ctr" anchorCtr="0"/>
          <a:lstStyle/>
          <a:p>
            <a:pPr algn="l">
              <a:lnSpc>
                <a:spcPct val="114000"/>
              </a:lnSpc>
            </a:pPr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+mn-ea"/>
                <a:cs typeface="Gill Sans"/>
              </a:rPr>
              <a:t>4. Potential Off-takers</a:t>
            </a:r>
            <a:endParaRPr lang="en-ZA" sz="3200" b="1" dirty="0">
              <a:solidFill>
                <a:schemeClr val="accent3">
                  <a:lumMod val="75000"/>
                </a:schemeClr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650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588302"/>
            <a:ext cx="8090628" cy="11430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9.7: </a:t>
            </a:r>
            <a:r>
              <a:rPr lang="en-ZA" altLang="en-US" sz="3600" cap="none" dirty="0" err="1" smtClean="0">
                <a:solidFill>
                  <a:schemeClr val="accent3">
                    <a:lumMod val="75000"/>
                  </a:schemeClr>
                </a:solidFill>
              </a:rPr>
              <a:t>Noordoever</a:t>
            </a: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ZA" altLang="en-US" sz="3600" cap="none" dirty="0" err="1" smtClean="0">
                <a:solidFill>
                  <a:schemeClr val="accent3">
                    <a:lumMod val="75000"/>
                  </a:schemeClr>
                </a:solidFill>
              </a:rPr>
              <a:t>Vioolsdrift</a:t>
            </a:r>
            <a:r>
              <a:rPr lang="en-ZA" altLang="en-US" sz="3600" cap="none" dirty="0" smtClean="0">
                <a:solidFill>
                  <a:schemeClr val="accent3">
                    <a:lumMod val="75000"/>
                  </a:schemeClr>
                </a:solidFill>
              </a:rPr>
              <a:t> Dam Feasibility Study</a:t>
            </a:r>
            <a:endParaRPr lang="en-ZA" alt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8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Study: Phase2</a:t>
            </a:r>
            <a:r>
              <a:rPr lang="en-GB" b="1" dirty="0"/>
              <a:t/>
            </a:r>
            <a:br>
              <a:rPr lang="en-GB" b="1" dirty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sz="3200" b="1" dirty="0" smtClean="0">
                <a:solidFill>
                  <a:schemeClr val="tx1"/>
                </a:solidFill>
              </a:rPr>
              <a:t>Item 10: Discussion and Comments</a:t>
            </a:r>
            <a:r>
              <a:rPr lang="en-ZA" sz="2800" b="1" dirty="0"/>
              <a:t/>
            </a:r>
            <a:br>
              <a:rPr lang="en-ZA" sz="2800" b="1" dirty="0"/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742472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Study: Phase2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sz="3200" b="1" dirty="0" smtClean="0">
                <a:solidFill>
                  <a:schemeClr val="tx1"/>
                </a:solidFill>
              </a:rPr>
              <a:t>Item 11</a:t>
            </a:r>
            <a:r>
              <a:rPr lang="en-ZA" sz="3200" b="1" dirty="0">
                <a:solidFill>
                  <a:schemeClr val="tx1"/>
                </a:solidFill>
              </a:rPr>
              <a:t>: </a:t>
            </a:r>
            <a:r>
              <a:rPr lang="en-ZA" sz="3200" b="1" dirty="0" smtClean="0">
                <a:solidFill>
                  <a:schemeClr val="tx1"/>
                </a:solidFill>
              </a:rPr>
              <a:t>Communication and confirmation of </a:t>
            </a:r>
            <a:r>
              <a:rPr lang="en-ZA" sz="3200" b="1" dirty="0">
                <a:solidFill>
                  <a:schemeClr val="tx1"/>
                </a:solidFill>
              </a:rPr>
              <a:t>SSC membership     </a:t>
            </a:r>
            <a:br>
              <a:rPr lang="en-ZA" sz="3200" b="1" dirty="0">
                <a:solidFill>
                  <a:schemeClr val="tx1"/>
                </a:solidFill>
              </a:rPr>
            </a:br>
            <a:r>
              <a:rPr lang="en-ZA" sz="3200" b="1" dirty="0">
                <a:solidFill>
                  <a:schemeClr val="tx1"/>
                </a:solidFill>
              </a:rPr>
              <a:t/>
            </a:r>
            <a:br>
              <a:rPr lang="en-ZA" sz="3200" b="1" dirty="0">
                <a:solidFill>
                  <a:schemeClr val="tx1"/>
                </a:solidFill>
              </a:rPr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9326338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0" y="0"/>
            <a:ext cx="7687129" cy="11430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24262" y="1006840"/>
            <a:ext cx="7867338" cy="5148282"/>
          </a:xfrm>
        </p:spPr>
        <p:txBody>
          <a:bodyPr/>
          <a:lstStyle/>
          <a:p>
            <a:pPr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2000" cap="none" dirty="0">
                <a:solidFill>
                  <a:schemeClr val="tx1"/>
                </a:solidFill>
              </a:rPr>
              <a:t>A SSC meeting will be held ~ 6 months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2000" cap="none" dirty="0">
                <a:solidFill>
                  <a:schemeClr val="tx1"/>
                </a:solidFill>
              </a:rPr>
              <a:t>After each meeting SSC members will be provided with: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altLang="en-US" dirty="0"/>
              <a:t>Minutes of the SSC meeting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altLang="en-US" cap="none" dirty="0">
                <a:solidFill>
                  <a:schemeClr val="tx1"/>
                </a:solidFill>
              </a:rPr>
              <a:t>Status Report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altLang="en-US" dirty="0"/>
              <a:t>Media </a:t>
            </a:r>
            <a:r>
              <a:rPr lang="en-ZA" altLang="en-US" dirty="0" smtClean="0"/>
              <a:t>release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ZA" altLang="en-US" sz="2000" b="1" dirty="0">
              <a:latin typeface="Gill Sans"/>
              <a:ea typeface="+mn-ea"/>
            </a:endParaRPr>
          </a:p>
          <a:p>
            <a:pPr lvl="2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altLang="en-US" sz="2000" b="1" dirty="0">
                <a:latin typeface="Gill Sans"/>
                <a:ea typeface="+mn-ea"/>
              </a:rPr>
              <a:t>As members of the SSC your responsibility is to: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Disseminate information into the relevant departments / </a:t>
            </a:r>
            <a:r>
              <a:rPr lang="en-US" altLang="en-US" dirty="0" err="1"/>
              <a:t>organisations</a:t>
            </a:r>
            <a:r>
              <a:rPr lang="en-US" altLang="en-US" dirty="0"/>
              <a:t>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Incorporate strategies’ recommendations into development plans</a:t>
            </a:r>
            <a:endParaRPr lang="en-ZA" altLang="en-US" dirty="0"/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altLang="en-US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dirty="0">
                <a:latin typeface="Gill Sans"/>
                <a:ea typeface="+mn-ea"/>
              </a:rPr>
              <a:t>Web site: Please visit: </a:t>
            </a:r>
            <a:r>
              <a:rPr lang="en-US" altLang="en-US" sz="2000" b="1" dirty="0">
                <a:latin typeface="Gill Sans"/>
                <a:ea typeface="+mn-ea"/>
                <a:hlinkClick r:id="rId3"/>
              </a:rPr>
              <a:t>http://</a:t>
            </a:r>
            <a:r>
              <a:rPr lang="en-US" altLang="en-US" sz="2000" b="1" dirty="0" smtClean="0">
                <a:latin typeface="Gill Sans"/>
                <a:ea typeface="+mn-ea"/>
                <a:hlinkClick r:id="rId3"/>
              </a:rPr>
              <a:t>www.dwa.gov.za/projects.aspx</a:t>
            </a:r>
            <a:r>
              <a:rPr lang="en-US" altLang="en-US" sz="2000" b="1" dirty="0" smtClean="0">
                <a:latin typeface="Gill Sans"/>
                <a:ea typeface="+mn-ea"/>
              </a:rPr>
              <a:t> for </a:t>
            </a:r>
            <a:r>
              <a:rPr lang="en-US" altLang="en-US" sz="2000" b="1" dirty="0">
                <a:latin typeface="Gill Sans"/>
                <a:ea typeface="+mn-ea"/>
              </a:rPr>
              <a:t>all project related information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79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9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1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ZA" sz="2800" dirty="0" smtClean="0">
                <a:solidFill>
                  <a:schemeClr val="accent3">
                    <a:lumMod val="75000"/>
                  </a:schemeClr>
                </a:solidFill>
              </a:rPr>
              <a:t>ROLE OF THE SSC</a:t>
            </a:r>
            <a:endParaRPr lang="en-Z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50" y="971550"/>
            <a:ext cx="8379502" cy="588645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Provide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executive guidance to the direction and outcomes of the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study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Make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available supplementary information and input from a local and regional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perspective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Facilitate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strategic linkages with other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initiatives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Disseminate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information from study into the relevant </a:t>
            </a: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organisations</a:t>
            </a: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Incorporate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strategies’ recommendations into development plans such as IDPs </a:t>
            </a:r>
            <a:r>
              <a:rPr lang="en-ZA" sz="28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800" dirty="0" smtClean="0">
                <a:solidFill>
                  <a:schemeClr val="tx1"/>
                </a:solidFill>
                <a:latin typeface="+mn-lt"/>
              </a:rPr>
              <a:t>Ensure </a:t>
            </a:r>
            <a:r>
              <a:rPr lang="en-ZA" sz="2800" dirty="0">
                <a:solidFill>
                  <a:schemeClr val="tx1"/>
                </a:solidFill>
                <a:latin typeface="+mn-lt"/>
              </a:rPr>
              <a:t>the implementation of the Strategy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296907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0" y="0"/>
            <a:ext cx="7687129" cy="1143000"/>
          </a:xfrm>
        </p:spPr>
        <p:txBody>
          <a:bodyPr anchor="ctr" anchorCtr="0"/>
          <a:lstStyle/>
          <a:p>
            <a:pPr algn="ctr"/>
            <a:r>
              <a:rPr lang="en-ZA" sz="3200" cap="none" dirty="0">
                <a:solidFill>
                  <a:schemeClr val="accent3">
                    <a:lumMod val="75000"/>
                  </a:schemeClr>
                </a:solidFill>
              </a:rPr>
              <a:t>SSC membership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24262" y="1006840"/>
            <a:ext cx="7867338" cy="5148282"/>
          </a:xfrm>
        </p:spPr>
        <p:txBody>
          <a:bodyPr/>
          <a:lstStyle/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>
                <a:solidFill>
                  <a:schemeClr val="tx1"/>
                </a:solidFill>
              </a:rPr>
              <a:t>~ 270 stakeholders on the </a:t>
            </a:r>
            <a:r>
              <a:rPr lang="en-ZA" altLang="en-US" cap="none" dirty="0" smtClean="0">
                <a:solidFill>
                  <a:schemeClr val="tx1"/>
                </a:solidFill>
              </a:rPr>
              <a:t>database</a:t>
            </a: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ZA" altLang="en-US" cap="none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altLang="en-US" cap="none" dirty="0">
                <a:solidFill>
                  <a:schemeClr val="tx1"/>
                </a:solidFill>
                <a:effectLst/>
              </a:rPr>
              <a:t>Representative of all relevant sectors in the study area – refer to Terms of Reference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1200"/>
              </a:spcAft>
            </a:pPr>
            <a:endParaRPr lang="en-ZA" altLang="en-US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999038" y="6492875"/>
            <a:ext cx="930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fld id="{1B04461F-6F81-4291-B258-CFB4B554D712}" type="slidenum">
              <a:rPr lang="en-GB" sz="14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ctr" defTabSz="457200"/>
              <a:t>80</a:t>
            </a:fld>
            <a:endParaRPr lang="en-GB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691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Study: Phase2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sz="3200" b="1" dirty="0" smtClean="0">
                <a:solidFill>
                  <a:schemeClr val="tx1"/>
                </a:solidFill>
              </a:rPr>
              <a:t>Item 12: Date of Next Meeting    </a:t>
            </a:r>
            <a:r>
              <a:rPr lang="en-ZA" sz="2800" b="1" dirty="0"/>
              <a:t/>
            </a:r>
            <a:br>
              <a:rPr lang="en-ZA" sz="2800" b="1" dirty="0"/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9148956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Study: Phase2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sz="3200" b="1" dirty="0" smtClean="0">
                <a:solidFill>
                  <a:schemeClr val="tx1"/>
                </a:solidFill>
              </a:rPr>
              <a:t>Item 13: Way Forward and Closure</a:t>
            </a:r>
            <a:r>
              <a:rPr lang="en-ZA" sz="2800" b="1" dirty="0"/>
              <a:t/>
            </a:r>
            <a:br>
              <a:rPr lang="en-ZA" sz="2800" b="1" dirty="0"/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9753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648302" cy="1268051"/>
          </a:xfrm>
        </p:spPr>
        <p:txBody>
          <a:bodyPr/>
          <a:lstStyle/>
          <a:p>
            <a:r>
              <a:rPr lang="en-GB" sz="2800" b="1" dirty="0"/>
              <a:t>Continuation of the Integrated Vaal River System Reconciliation Strategy </a:t>
            </a:r>
            <a:r>
              <a:rPr lang="en-GB" sz="2800" b="1" dirty="0" smtClean="0"/>
              <a:t>Study: Phase2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>
                <a:solidFill>
                  <a:schemeClr val="tx1"/>
                </a:solidFill>
              </a:rPr>
              <a:t>Item 6: Background and Introduction 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3200" b="1" dirty="0" smtClean="0">
                <a:solidFill>
                  <a:schemeClr val="tx1"/>
                </a:solidFill>
              </a:rPr>
              <a:t>of the Study 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b="1" dirty="0"/>
              <a:t/>
            </a:r>
            <a:br>
              <a:rPr lang="en-ZA" b="1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Tuesday, 27 February 2018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772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11995</TotalTime>
  <Words>4013</Words>
  <Application>Microsoft Office PowerPoint</Application>
  <PresentationFormat>On-screen Show (4:3)</PresentationFormat>
  <Paragraphs>763</Paragraphs>
  <Slides>82</Slides>
  <Notes>31</Notes>
  <HiddenSlides>12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1_Office Theme</vt:lpstr>
      <vt:lpstr>CONTINUATION OF THE INTEGRATED VAAL RIVER SYSTEM RECONCILIATION STRATEGY STUDY – PHASE 2   Strategy Steering Committee Meeting 1  DWS Chair: L Mabuda Chief Director: Integrated Water Resources Planning  Tuesday, 27 February 2018</vt:lpstr>
      <vt:lpstr>Continuation of the Integrated Vaal River System Reconciliation Strategy Study: Phase2   Item 3: Acceptance of Agenda   Tuesday, 27 February 2018</vt:lpstr>
      <vt:lpstr>AGENDA</vt:lpstr>
      <vt:lpstr>AGENDA</vt:lpstr>
      <vt:lpstr>Continuation of the Integrated Vaal River System Reconciliation Strategy Study: Phase2   Item 4: Purpose of the  Meeting   Tuesday, 27 February 2018</vt:lpstr>
      <vt:lpstr>Purpose of the meeting</vt:lpstr>
      <vt:lpstr>Continuation of the Integrated Vaal River System Reconciliation Strategy Study: Phase2   Item 5: Role of the Strategy  Steering Committee (SSC)   Tuesday, 27 February 2018</vt:lpstr>
      <vt:lpstr>ROLE OF THE SSC</vt:lpstr>
      <vt:lpstr>Continuation of the Integrated Vaal River System Reconciliation Strategy Study: Phase2   Item 6: Background and Introduction  of the Study    Tuesday, 27 February 2018</vt:lpstr>
      <vt:lpstr>Reconciliation Strategy - What is it?</vt:lpstr>
      <vt:lpstr>Reconciliation Strategy - What is it?</vt:lpstr>
      <vt:lpstr>VAAL Water Resource Management History</vt:lpstr>
      <vt:lpstr>Outcomes of previous assignment (2015)</vt:lpstr>
      <vt:lpstr>Why Continuation of a strategy?                 (this study)</vt:lpstr>
      <vt:lpstr>APPOINTED PSP</vt:lpstr>
      <vt:lpstr>CONTINUATION OF THE INTEGRATED VAAL RIVER SYSTEM RECONCILIATION STRATEGY STUDY – PHASE 2   Item 7: Overview of Study  Activities   Tuesday, 27 February 2018</vt:lpstr>
      <vt:lpstr>PowerPoint Presentation</vt:lpstr>
      <vt:lpstr>PowerPoint Presentation</vt:lpstr>
      <vt:lpstr>PowerPoint Presentation</vt:lpstr>
      <vt:lpstr>PowerPoint Presentation</vt:lpstr>
      <vt:lpstr>TASK1: INCEPTION</vt:lpstr>
      <vt:lpstr>TASK 2: MONITOR AND COMPARE WATER REQUIREMENTS AND RETURN FLOWS</vt:lpstr>
      <vt:lpstr>TASK 2: MONITOR AND COMPARE WATER REQUIREMENTS AND RETURN FLOWS</vt:lpstr>
      <vt:lpstr>TASK 3: TRACK WCWDM </vt:lpstr>
      <vt:lpstr>TASK 3: TRACK WCWDM </vt:lpstr>
      <vt:lpstr>TASK 4: REVIEW RECONCILIATION INTERVENTIONS</vt:lpstr>
      <vt:lpstr>TASK 4: REVIEW RECONCILIATION INTERVENTIONS</vt:lpstr>
      <vt:lpstr>TASK 5: REVIEW AND UPDATE WATER BALANCE</vt:lpstr>
      <vt:lpstr>TASK 6: STAKEHOLDER ENGAGEMENT</vt:lpstr>
      <vt:lpstr>TASK 7: TRAINING/ CAPACITY BUILDING</vt:lpstr>
      <vt:lpstr>TASK 8: AD HOC SUPPORT </vt:lpstr>
      <vt:lpstr>TASK 9: STUDY MANAGEMENT</vt:lpstr>
      <vt:lpstr>STUDY PROGRAMME</vt:lpstr>
      <vt:lpstr>Continuation of the Integrated Vaal River System Reconciliation Strategy Study: Phase2   Item 8: Water Balance Status   Tuesday, 27 February 2018</vt:lpstr>
      <vt:lpstr>Presentation Layout</vt:lpstr>
      <vt:lpstr>PowerPoint Presentation</vt:lpstr>
      <vt:lpstr>Water Requirements</vt:lpstr>
      <vt:lpstr>Water Balance (June 2015)</vt:lpstr>
      <vt:lpstr>Reconciliation Perspectives (2015)</vt:lpstr>
      <vt:lpstr>Strategic Interventions (2015)</vt:lpstr>
      <vt:lpstr>Preliminary revised water balance  (February 2018)</vt:lpstr>
      <vt:lpstr>Rand water demand projections for 2017/2018 AOA </vt:lpstr>
      <vt:lpstr>Eskom (Total for Integrated Vaal River System)</vt:lpstr>
      <vt:lpstr>Water Requirements (2015)</vt:lpstr>
      <vt:lpstr>Storage Projection of the Komati System  (Risk analysis AOA June 2017)</vt:lpstr>
      <vt:lpstr>Storage Projection Bloemhof Dam  (Risk analysis AOA June 2017)</vt:lpstr>
      <vt:lpstr>PowerPoint Presentation</vt:lpstr>
      <vt:lpstr>Preliminary Water Balance (February 2018)</vt:lpstr>
      <vt:lpstr>Observations</vt:lpstr>
      <vt:lpstr>Reconciliation Perspectives (2015)</vt:lpstr>
      <vt:lpstr>Activities</vt:lpstr>
      <vt:lpstr>Continuation of the Integrated Vaal River System Reconciliation Strategy Study: Phase2   Item 9: Strategy Interventions   Tuesday, 27 February 2018</vt:lpstr>
      <vt:lpstr>9.1: Water Conservation / Water Demand Management</vt:lpstr>
      <vt:lpstr>Background</vt:lpstr>
      <vt:lpstr>Expected Savings per Municipality</vt:lpstr>
      <vt:lpstr>Summary of Data Submissions</vt:lpstr>
      <vt:lpstr>Integrated Vaal River System</vt:lpstr>
      <vt:lpstr> Total Targeted vs Actual Savings</vt:lpstr>
      <vt:lpstr>Dec 2016 Summary of Targeted vs Actual Savings</vt:lpstr>
      <vt:lpstr>2016 IVRS Water Balance</vt:lpstr>
      <vt:lpstr>IVRS litres/capita/day</vt:lpstr>
      <vt:lpstr>Conclusions</vt:lpstr>
      <vt:lpstr>9.2: Rand Water Project 1600</vt:lpstr>
      <vt:lpstr>9.3: City of Tshwane Water Resources Master Plan Implementation</vt:lpstr>
      <vt:lpstr>9.4: Eradication of Unlawful Irrigation</vt:lpstr>
      <vt:lpstr>9.5: Implementation of Infrastructural Augmentation Option (LHWP Ph2)</vt:lpstr>
      <vt:lpstr>PROJECT MANAGEMENT UNIT (PMU)</vt:lpstr>
      <vt:lpstr>Procurement Summary</vt:lpstr>
      <vt:lpstr>Procurement Summary</vt:lpstr>
      <vt:lpstr>Procurement Millstones</vt:lpstr>
      <vt:lpstr>9.6: Implementation of the AMD Long-Term Solution</vt:lpstr>
      <vt:lpstr>1. Progress with LTS Commissioning</vt:lpstr>
      <vt:lpstr>2. Progress with EIA</vt:lpstr>
      <vt:lpstr>3. Funding Options</vt:lpstr>
      <vt:lpstr>4. Potential Off-takers</vt:lpstr>
      <vt:lpstr>9.7: Noordoever/Vioolsdrift Dam Feasibility Study</vt:lpstr>
      <vt:lpstr>Continuation of the Integrated Vaal River System Reconciliation Strategy Study: Phase2  Item 10: Discussion and Comments   Tuesday, 27 February 2018</vt:lpstr>
      <vt:lpstr>Continuation of the Integrated Vaal River System Reconciliation Strategy Study: Phase2   Item 11: Communication and confirmation of SSC membership        Tuesday, 27 February 2018</vt:lpstr>
      <vt:lpstr>Communication</vt:lpstr>
      <vt:lpstr>SSC membership</vt:lpstr>
      <vt:lpstr>Continuation of the Integrated Vaal River System Reconciliation Strategy Study: Phase2   Item 12: Date of Next Meeting       Tuesday, 27 February 2018</vt:lpstr>
      <vt:lpstr>Continuation of the Integrated Vaal River System Reconciliation Strategy Study: Phase2   Item 13: Way Forward and Closure   Tuesday, 27 February 2018</vt:lpstr>
    </vt:vector>
  </TitlesOfParts>
  <Company>BKS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Guy</dc:creator>
  <cp:lastModifiedBy>Mbili Thandekile</cp:lastModifiedBy>
  <cp:revision>400</cp:revision>
  <cp:lastPrinted>2018-02-19T12:37:04Z</cp:lastPrinted>
  <dcterms:created xsi:type="dcterms:W3CDTF">2014-08-06T06:48:46Z</dcterms:created>
  <dcterms:modified xsi:type="dcterms:W3CDTF">2019-03-25T07:45:42Z</dcterms:modified>
</cp:coreProperties>
</file>